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64" r:id="rId5"/>
    <p:sldId id="279" r:id="rId6"/>
    <p:sldId id="280" r:id="rId7"/>
    <p:sldId id="284" r:id="rId8"/>
    <p:sldId id="289" r:id="rId9"/>
    <p:sldId id="277" r:id="rId10"/>
    <p:sldId id="286" r:id="rId11"/>
    <p:sldId id="287" r:id="rId12"/>
    <p:sldId id="281" r:id="rId13"/>
    <p:sldId id="29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FF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F87FE-4548-464D-9FFD-77DA29348114}" v="11" dt="2024-06-16T20:13:47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81339" autoAdjust="0"/>
  </p:normalViewPr>
  <p:slideViewPr>
    <p:cSldViewPr>
      <p:cViewPr varScale="1">
        <p:scale>
          <a:sx n="59" d="100"/>
          <a:sy n="59" d="100"/>
        </p:scale>
        <p:origin x="17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BA3D8-2A34-47C1-B568-6D83A217B05F}" type="datetimeFigureOut">
              <a:rPr lang="cs-CZ" smtClean="0"/>
              <a:pPr/>
              <a:t>02.10.2024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F660-CDFF-4915-9718-750C877568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81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904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484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419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057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832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186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692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284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059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9F660-CDFF-4915-9718-750C877568F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87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55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13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19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67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28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42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02.10.2024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0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02.10.2024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10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02.10.2024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91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63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74C-942E-4591-8C7C-3C847DBA99A1}" type="datetimeFigureOut">
              <a:rPr lang="cs-CZ" smtClean="0"/>
              <a:pPr/>
              <a:t>02.10.2024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68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A74C-942E-4591-8C7C-3C847DBA99A1}" type="datetimeFigureOut">
              <a:rPr lang="cs-CZ" smtClean="0"/>
              <a:pPr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EE9AC-192E-4368-A11D-73C90B45EB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85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90662"/>
            <a:ext cx="8435280" cy="1498178"/>
          </a:xfrm>
        </p:spPr>
        <p:txBody>
          <a:bodyPr anchor="b" anchorCtr="0">
            <a:normAutofit/>
          </a:bodyPr>
          <a:lstStyle/>
          <a:p>
            <a:r>
              <a:rPr lang="cs-CZ" sz="4000" b="1" dirty="0">
                <a:solidFill>
                  <a:srgbClr val="E30613"/>
                </a:solidFill>
              </a:rPr>
              <a:t>Terapeutické rodičovství </a:t>
            </a:r>
            <a:br>
              <a:rPr lang="cs-CZ" sz="4000" b="1" dirty="0">
                <a:solidFill>
                  <a:srgbClr val="E30613"/>
                </a:solidFill>
              </a:rPr>
            </a:br>
            <a:r>
              <a:rPr lang="cs-CZ" sz="4000" b="1" dirty="0">
                <a:solidFill>
                  <a:srgbClr val="E30613"/>
                </a:solidFill>
              </a:rPr>
              <a:t>v pěstounské péči a adopci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2492896"/>
            <a:ext cx="8435280" cy="3816424"/>
          </a:xfrm>
        </p:spPr>
        <p:txBody>
          <a:bodyPr numCol="1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300" dirty="0"/>
              <a:t>Bakalářská práce VŠPJ 2024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23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300" b="1" dirty="0"/>
              <a:t>Bc. et </a:t>
            </a:r>
            <a:r>
              <a:rPr lang="cs-CZ" sz="2300" b="1" dirty="0" err="1"/>
              <a:t>MgA</a:t>
            </a:r>
            <a:r>
              <a:rPr lang="cs-CZ" sz="2300" b="1" dirty="0"/>
              <a:t>. Michaela Rychlá Navrátilová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300" dirty="0"/>
              <a:t>Absolventka VŠPJ, obor Zdravotně-sociální práce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300" dirty="0"/>
              <a:t>Biologický a náhradní rodič</a:t>
            </a:r>
          </a:p>
        </p:txBody>
      </p:sp>
    </p:spTree>
    <p:extLst>
      <p:ext uri="{BB962C8B-B14F-4D97-AF65-F5344CB8AC3E}">
        <p14:creationId xmlns:p14="http://schemas.microsoft.com/office/powerpoint/2010/main" val="3587957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27600"/>
          </a:xfrm>
        </p:spPr>
        <p:txBody>
          <a:bodyPr anchor="b" anchorCtr="0">
            <a:normAutofit/>
          </a:bodyPr>
          <a:lstStyle/>
          <a:p>
            <a:pPr algn="l"/>
            <a:r>
              <a:rPr lang="cs-CZ" sz="2800" b="1" dirty="0">
                <a:solidFill>
                  <a:srgbClr val="E30613"/>
                </a:solidFill>
              </a:rPr>
              <a:t>Výcviky TR</a:t>
            </a:r>
            <a:br>
              <a:rPr lang="cs-CZ" sz="2800" b="1" dirty="0">
                <a:solidFill>
                  <a:srgbClr val="E30613"/>
                </a:solidFill>
              </a:rPr>
            </a:br>
            <a:br>
              <a:rPr lang="cs-CZ" sz="900" b="1" dirty="0">
                <a:solidFill>
                  <a:srgbClr val="FF0000"/>
                </a:solidFill>
              </a:rPr>
            </a:br>
            <a:r>
              <a:rPr lang="cs-CZ" sz="1800" b="1" dirty="0"/>
              <a:t>https://www.sefam.org/cs/vycviky/</a:t>
            </a: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51520" y="1484784"/>
            <a:ext cx="4464744" cy="250221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3886202"/>
            <a:ext cx="4464744" cy="219913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0306" y="1512168"/>
            <a:ext cx="2007696" cy="378108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0284" y="1518221"/>
            <a:ext cx="2071903" cy="4096502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800306" y="5334298"/>
            <a:ext cx="8229600" cy="11190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FF0000"/>
                </a:solidFill>
              </a:rPr>
              <a:t>        </a:t>
            </a:r>
            <a:r>
              <a:rPr lang="cs-CZ" sz="2800" b="1" i="1" dirty="0">
                <a:solidFill>
                  <a:srgbClr val="E30613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81406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71399"/>
            <a:ext cx="8084496" cy="1008112"/>
          </a:xfrm>
        </p:spPr>
        <p:txBody>
          <a:bodyPr anchor="b" anchorCtr="0">
            <a:normAutofit/>
          </a:bodyPr>
          <a:lstStyle/>
          <a:p>
            <a:pPr algn="l"/>
            <a:r>
              <a:rPr lang="cs-CZ" sz="2800" b="1" dirty="0">
                <a:solidFill>
                  <a:srgbClr val="E30613"/>
                </a:solidFill>
              </a:rPr>
              <a:t>Terapeutické rodičovství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836713"/>
            <a:ext cx="8568952" cy="5587205"/>
          </a:xfrm>
        </p:spPr>
        <p:txBody>
          <a:bodyPr numCol="1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b="1" dirty="0">
                <a:latin typeface="Calibri" panose="020F0502020204030204" pitchFamily="34" charset="0"/>
              </a:rPr>
              <a:t>= Přístup náhradních rodičů k dětem s komplexním vývojovým traumatem </a:t>
            </a:r>
            <a:br>
              <a:rPr lang="cs-CZ" sz="1800" b="1" dirty="0">
                <a:latin typeface="Calibri" panose="020F0502020204030204" pitchFamily="34" charset="0"/>
              </a:rPr>
            </a:br>
            <a:r>
              <a:rPr lang="cs-CZ" sz="1800" b="1" dirty="0">
                <a:latin typeface="Calibri" panose="020F0502020204030204" pitchFamily="34" charset="0"/>
              </a:rPr>
              <a:t>a poruchou citové vazby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8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>
                <a:solidFill>
                  <a:srgbClr val="E30613"/>
                </a:solidFill>
                <a:latin typeface="Calibri" panose="020F0502020204030204" pitchFamily="34" charset="0"/>
              </a:rPr>
              <a:t>Základní kameny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0" i="0" dirty="0">
                <a:effectLst/>
                <a:latin typeface="Calibri" panose="020F0502020204030204" pitchFamily="34" charset="0"/>
              </a:rPr>
              <a:t>John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Bolwby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- „</a:t>
            </a:r>
            <a:r>
              <a:rPr lang="cs-CZ" sz="1800" b="0" i="1" dirty="0" err="1">
                <a:effectLst/>
                <a:latin typeface="Calibri" panose="020F0502020204030204" pitchFamily="34" charset="0"/>
              </a:rPr>
              <a:t>Attachment</a:t>
            </a:r>
            <a:r>
              <a:rPr lang="cs-CZ" sz="1800" b="0" i="1" dirty="0">
                <a:effectLst/>
                <a:latin typeface="Calibri" panose="020F0502020204030204" pitchFamily="34" charset="0"/>
              </a:rPr>
              <a:t> </a:t>
            </a:r>
            <a:r>
              <a:rPr lang="cs-CZ" sz="1800" b="0" i="1" dirty="0" err="1">
                <a:effectLst/>
                <a:latin typeface="Calibri" panose="020F0502020204030204" pitchFamily="34" charset="0"/>
              </a:rPr>
              <a:t>theory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“ 1968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>
                <a:latin typeface="Calibri" panose="020F0502020204030204" pitchFamily="34" charset="0"/>
              </a:rPr>
              <a:t>Zdeněk Matějček, Josef </a:t>
            </a:r>
            <a:r>
              <a:rPr lang="cs-CZ" sz="1800" dirty="0" err="1">
                <a:latin typeface="Calibri" panose="020F0502020204030204" pitchFamily="34" charset="0"/>
              </a:rPr>
              <a:t>Langmeier</a:t>
            </a:r>
            <a:r>
              <a:rPr lang="cs-CZ" sz="1800" dirty="0">
                <a:latin typeface="Calibri" panose="020F0502020204030204" pitchFamily="34" charset="0"/>
              </a:rPr>
              <a:t> - „</a:t>
            </a:r>
            <a:r>
              <a:rPr lang="cs-CZ" sz="1800" i="1" dirty="0">
                <a:latin typeface="Calibri" panose="020F0502020204030204" pitchFamily="34" charset="0"/>
              </a:rPr>
              <a:t>Psychická deprivace v dětství</a:t>
            </a:r>
            <a:r>
              <a:rPr lang="cs-CZ" sz="1800" dirty="0">
                <a:latin typeface="Calibri" panose="020F0502020204030204" pitchFamily="34" charset="0"/>
              </a:rPr>
              <a:t>“,  1963</a:t>
            </a:r>
          </a:p>
          <a:p>
            <a:pPr marL="0" indent="0">
              <a:lnSpc>
                <a:spcPct val="150000"/>
              </a:lnSpc>
              <a:buNone/>
            </a:pPr>
            <a:endParaRPr lang="cs-CZ" sz="800" dirty="0"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i="0" dirty="0">
                <a:solidFill>
                  <a:srgbClr val="E30613"/>
                </a:solidFill>
                <a:effectLst/>
                <a:latin typeface="Calibri" panose="020F0502020204030204" pitchFamily="34" charset="0"/>
              </a:rPr>
              <a:t>Vznik TR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>
                <a:latin typeface="Calibri" panose="020F0502020204030204" pitchFamily="34" charset="0"/>
              </a:rPr>
              <a:t>Daniel </a:t>
            </a:r>
            <a:r>
              <a:rPr lang="cs-CZ" sz="1800" dirty="0" err="1">
                <a:latin typeface="Calibri" panose="020F0502020204030204" pitchFamily="34" charset="0"/>
              </a:rPr>
              <a:t>Hughes</a:t>
            </a:r>
            <a:r>
              <a:rPr lang="cs-CZ" sz="1800" dirty="0">
                <a:latin typeface="Calibri" panose="020F0502020204030204" pitchFamily="34" charset="0"/>
              </a:rPr>
              <a:t> - 80. léta 20. stol.         2007, 2009, 2017 ...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 err="1">
                <a:latin typeface="Calibri" panose="020F0502020204030204" pitchFamily="34" charset="0"/>
              </a:rPr>
              <a:t>Diadická</a:t>
            </a:r>
            <a:r>
              <a:rPr lang="cs-CZ" sz="1800" b="1" dirty="0">
                <a:latin typeface="Calibri" panose="020F0502020204030204" pitchFamily="34" charset="0"/>
              </a:rPr>
              <a:t> vývojová psychoterapie - DDP </a:t>
            </a:r>
            <a:r>
              <a:rPr lang="cs-CZ" sz="1800" b="1" dirty="0" err="1">
                <a:latin typeface="Calibri" panose="020F0502020204030204" pitchFamily="34" charset="0"/>
              </a:rPr>
              <a:t>Dyadic</a:t>
            </a:r>
            <a:r>
              <a:rPr lang="cs-CZ" sz="1800" b="1" dirty="0">
                <a:latin typeface="Calibri" panose="020F0502020204030204" pitchFamily="34" charset="0"/>
              </a:rPr>
              <a:t> </a:t>
            </a:r>
            <a:r>
              <a:rPr lang="cs-CZ" sz="1800" b="1" dirty="0" err="1">
                <a:latin typeface="Calibri" panose="020F0502020204030204" pitchFamily="34" charset="0"/>
              </a:rPr>
              <a:t>Developmental</a:t>
            </a:r>
            <a:r>
              <a:rPr lang="cs-CZ" sz="1800" b="1" dirty="0">
                <a:latin typeface="Calibri" panose="020F0502020204030204" pitchFamily="34" charset="0"/>
              </a:rPr>
              <a:t> </a:t>
            </a:r>
            <a:r>
              <a:rPr lang="cs-CZ" sz="1800" b="1" dirty="0" err="1">
                <a:latin typeface="Calibri" panose="020F0502020204030204" pitchFamily="34" charset="0"/>
              </a:rPr>
              <a:t>Psychotherapy</a:t>
            </a:r>
            <a:endParaRPr lang="cs-CZ" sz="18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>
                <a:latin typeface="Calibri" panose="020F0502020204030204" pitchFamily="34" charset="0"/>
              </a:rPr>
              <a:t>Terapeutické rodičovství - DDP </a:t>
            </a:r>
            <a:r>
              <a:rPr lang="cs-CZ" sz="1800" b="1" dirty="0" err="1">
                <a:latin typeface="Calibri" panose="020F0502020204030204" pitchFamily="34" charset="0"/>
              </a:rPr>
              <a:t>informed</a:t>
            </a:r>
            <a:r>
              <a:rPr lang="cs-CZ" sz="1800" b="1" dirty="0">
                <a:latin typeface="Calibri" panose="020F0502020204030204" pitchFamily="34" charset="0"/>
              </a:rPr>
              <a:t> </a:t>
            </a:r>
            <a:r>
              <a:rPr lang="cs-CZ" sz="1800" b="1" dirty="0" err="1">
                <a:latin typeface="Calibri" panose="020F0502020204030204" pitchFamily="34" charset="0"/>
              </a:rPr>
              <a:t>Therapeutic</a:t>
            </a:r>
            <a:r>
              <a:rPr lang="cs-CZ" sz="1800" b="1" dirty="0">
                <a:latin typeface="Calibri" panose="020F0502020204030204" pitchFamily="34" charset="0"/>
              </a:rPr>
              <a:t> </a:t>
            </a:r>
            <a:r>
              <a:rPr lang="cs-CZ" sz="1800" b="1" dirty="0" err="1">
                <a:latin typeface="Calibri" panose="020F0502020204030204" pitchFamily="34" charset="0"/>
              </a:rPr>
              <a:t>parenting</a:t>
            </a:r>
            <a:endParaRPr lang="cs-CZ" sz="18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800" b="1" i="0" dirty="0"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i="0" dirty="0">
                <a:solidFill>
                  <a:srgbClr val="E30613"/>
                </a:solidFill>
                <a:effectLst/>
                <a:latin typeface="Calibri" panose="020F0502020204030204" pitchFamily="34" charset="0"/>
              </a:rPr>
              <a:t>TR v České Republice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/>
              <a:t>Jana </a:t>
            </a:r>
            <a:r>
              <a:rPr lang="cs-CZ" sz="1800" dirty="0" err="1"/>
              <a:t>Kovařovicová</a:t>
            </a:r>
            <a:r>
              <a:rPr lang="cs-CZ" sz="1800" dirty="0"/>
              <a:t>, Petra Pávková - 2021 výcvik, 2022 publikace, 2024 konference</a:t>
            </a:r>
          </a:p>
        </p:txBody>
      </p:sp>
      <p:sp>
        <p:nvSpPr>
          <p:cNvPr id="3" name="Šipka doprava 2"/>
          <p:cNvSpPr/>
          <p:nvPr/>
        </p:nvSpPr>
        <p:spPr>
          <a:xfrm>
            <a:off x="3563888" y="4221088"/>
            <a:ext cx="288032" cy="144016"/>
          </a:xfrm>
          <a:prstGeom prst="rightArrow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27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1343" y="301201"/>
            <a:ext cx="8363272" cy="535512"/>
          </a:xfrm>
        </p:spPr>
        <p:txBody>
          <a:bodyPr anchor="b" anchorCtr="0">
            <a:normAutofit/>
          </a:bodyPr>
          <a:lstStyle/>
          <a:p>
            <a:pPr algn="l"/>
            <a:r>
              <a:rPr lang="cs-CZ" sz="2800" b="1" dirty="0">
                <a:solidFill>
                  <a:srgbClr val="E30613"/>
                </a:solidFill>
              </a:rPr>
              <a:t>Trauma-informovaný přístup v NRP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908721"/>
            <a:ext cx="4768335" cy="5544615"/>
          </a:xfrm>
        </p:spPr>
        <p:txBody>
          <a:bodyPr numCol="1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600" b="1" dirty="0">
                <a:solidFill>
                  <a:srgbClr val="E30613"/>
                </a:solidFill>
              </a:rPr>
              <a:t>Děti a dospívající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Opuštění rodičem, odebrání a smrt rodiče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Syndrom CAN (zanedbávání, týrání, zneužívání)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Komplexní vývojové trauma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Vazebné a explorační chování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Porucha citové vazby (</a:t>
            </a:r>
            <a:r>
              <a:rPr lang="cs-CZ" sz="1600" dirty="0" err="1"/>
              <a:t>attachmentu</a:t>
            </a:r>
            <a:r>
              <a:rPr lang="cs-CZ" sz="1600" dirty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</a:t>
            </a:r>
            <a:r>
              <a:rPr lang="cs-CZ" sz="1600" dirty="0" err="1"/>
              <a:t>Dezintegrativní</a:t>
            </a:r>
            <a:r>
              <a:rPr lang="cs-CZ" sz="1600" dirty="0"/>
              <a:t> zahanbení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Obranné a vyrovnávací strategie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Symptomy traumatu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Vývojový věk - emoční, sociální, kognitivní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 </a:t>
            </a:r>
            <a:r>
              <a:rPr lang="cs-CZ" sz="1600" dirty="0"/>
              <a:t>Následky traumatu v dospělosti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</a:t>
            </a:r>
            <a:r>
              <a:rPr lang="cs-CZ" sz="1600" dirty="0" err="1"/>
              <a:t>Transgenerační</a:t>
            </a:r>
            <a:r>
              <a:rPr lang="cs-CZ" sz="1600" dirty="0"/>
              <a:t> přenos traumatu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cs-CZ" sz="1600" dirty="0"/>
          </a:p>
          <a:p>
            <a:pPr marL="0" indent="0">
              <a:lnSpc>
                <a:spcPct val="150000"/>
              </a:lnSpc>
              <a:buNone/>
            </a:pPr>
            <a:endParaRPr lang="cs-CZ" sz="1600" dirty="0"/>
          </a:p>
        </p:txBody>
      </p:sp>
      <p:sp>
        <p:nvSpPr>
          <p:cNvPr id="3" name="Zástupný symbol pro obsah 3">
            <a:extLst>
              <a:ext uri="{FF2B5EF4-FFF2-40B4-BE49-F238E27FC236}">
                <a16:creationId xmlns:a16="http://schemas.microsoft.com/office/drawing/2014/main" id="{6AFE3944-2854-AEA9-3327-79E8E727847E}"/>
              </a:ext>
            </a:extLst>
          </p:cNvPr>
          <p:cNvSpPr txBox="1">
            <a:spLocks/>
          </p:cNvSpPr>
          <p:nvPr/>
        </p:nvSpPr>
        <p:spPr>
          <a:xfrm>
            <a:off x="4628201" y="908720"/>
            <a:ext cx="4480303" cy="467180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cs-CZ" sz="1600" b="1" dirty="0">
                <a:solidFill>
                  <a:srgbClr val="E30613"/>
                </a:solidFill>
              </a:rPr>
              <a:t>Náhradní rodiče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Rizika náhradního rodičovství a jejich prevence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 </a:t>
            </a:r>
            <a:r>
              <a:rPr lang="cs-CZ" sz="1600" dirty="0"/>
              <a:t>Přenos traumatizujícího chování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Přenos nezpracovaných traumat rodičů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</a:t>
            </a:r>
            <a:r>
              <a:rPr lang="cs-CZ" sz="1600" dirty="0" err="1"/>
              <a:t>Transgenerční</a:t>
            </a:r>
            <a:r>
              <a:rPr lang="cs-CZ" sz="1600" dirty="0"/>
              <a:t> přenos výchovných vzorců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Vyhoření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Špatně nastavené kontakty s biologickou rodinou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Sekundární traumatizace</a:t>
            </a:r>
          </a:p>
        </p:txBody>
      </p:sp>
    </p:spTree>
    <p:extLst>
      <p:ext uri="{BB962C8B-B14F-4D97-AF65-F5344CB8AC3E}">
        <p14:creationId xmlns:p14="http://schemas.microsoft.com/office/powerpoint/2010/main" val="150267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291264" cy="576064"/>
          </a:xfrm>
        </p:spPr>
        <p:txBody>
          <a:bodyPr anchor="b" anchorCtr="0">
            <a:normAutofit/>
          </a:bodyPr>
          <a:lstStyle/>
          <a:p>
            <a:pPr algn="l"/>
            <a:r>
              <a:rPr lang="cs-CZ" sz="2800" b="1" dirty="0">
                <a:solidFill>
                  <a:srgbClr val="E30613"/>
                </a:solidFill>
              </a:rPr>
              <a:t>Principy terapeutického rodičovství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5504063"/>
          </a:xfrm>
        </p:spPr>
        <p:txBody>
          <a:bodyPr numCol="1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Předvídatelné bezpečné rutinní rodinné prostředí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Bezpodmínečné přijetí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 </a:t>
            </a:r>
            <a:r>
              <a:rPr lang="cs-CZ" sz="1600" dirty="0"/>
              <a:t>Stabilní primární pečující osoba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Budování citového intersubjektivního vztahu a korektivní vztahová zkušenost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 </a:t>
            </a:r>
            <a:r>
              <a:rPr lang="cs-CZ" sz="1600" dirty="0"/>
              <a:t>Aktivní naslouchání a reflektivní komunikace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Naplňování potřeb dle vývojového věku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 </a:t>
            </a:r>
            <a:r>
              <a:rPr lang="cs-CZ" sz="1600" dirty="0"/>
              <a:t>Důsledné výchovné vedení a přehledné pevné hranice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Oceňování vhodného chování a dovedností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Regulace emocí dítěte skrze seberegulaci rodiče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Popis nežádoucího chování a jeho následků bez negativního hodnocení osobnosti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</a:t>
            </a:r>
            <a:r>
              <a:rPr lang="cs-CZ" sz="1600" dirty="0"/>
              <a:t> Obnova vztahu po konfliktu a regulace zahanbení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b="1" dirty="0"/>
              <a:t>- </a:t>
            </a:r>
            <a:r>
              <a:rPr lang="cs-CZ" sz="1600" dirty="0"/>
              <a:t>Zotavující komunikace o traumatické minulosti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600" dirty="0"/>
          </a:p>
        </p:txBody>
      </p:sp>
      <p:sp>
        <p:nvSpPr>
          <p:cNvPr id="3" name="Pravá složená závorka 2"/>
          <p:cNvSpPr/>
          <p:nvPr/>
        </p:nvSpPr>
        <p:spPr>
          <a:xfrm>
            <a:off x="5292080" y="1052736"/>
            <a:ext cx="1152128" cy="4824536"/>
          </a:xfrm>
          <a:prstGeom prst="rightBrace">
            <a:avLst/>
          </a:prstGeom>
          <a:noFill/>
          <a:ln w="12700"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480720" y="3212976"/>
            <a:ext cx="3563888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b="1" dirty="0"/>
              <a:t>Postoj PACE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927439" y="2282096"/>
            <a:ext cx="21891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b="1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sz="1600" b="1" dirty="0"/>
              <a:t>Hravost </a:t>
            </a:r>
          </a:p>
          <a:p>
            <a:pPr>
              <a:lnSpc>
                <a:spcPct val="150000"/>
              </a:lnSpc>
            </a:pPr>
            <a:r>
              <a:rPr lang="cs-CZ" sz="1600" b="1" dirty="0"/>
              <a:t>Přijetí</a:t>
            </a:r>
          </a:p>
          <a:p>
            <a:pPr>
              <a:lnSpc>
                <a:spcPct val="150000"/>
              </a:lnSpc>
            </a:pPr>
            <a:r>
              <a:rPr lang="cs-CZ" sz="1600" b="1" dirty="0"/>
              <a:t>Zvídavost</a:t>
            </a:r>
          </a:p>
          <a:p>
            <a:pPr>
              <a:lnSpc>
                <a:spcPct val="150000"/>
              </a:lnSpc>
            </a:pPr>
            <a:r>
              <a:rPr lang="cs-CZ" sz="1600" b="1" dirty="0"/>
              <a:t>Empatie</a:t>
            </a:r>
          </a:p>
        </p:txBody>
      </p:sp>
      <p:sp>
        <p:nvSpPr>
          <p:cNvPr id="7" name="Levá složená závorka 6"/>
          <p:cNvSpPr/>
          <p:nvPr/>
        </p:nvSpPr>
        <p:spPr>
          <a:xfrm>
            <a:off x="7697592" y="2852936"/>
            <a:ext cx="258784" cy="1224136"/>
          </a:xfrm>
          <a:prstGeom prst="leftBrace">
            <a:avLst/>
          </a:prstGeom>
          <a:ln w="12700">
            <a:solidFill>
              <a:srgbClr val="E3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98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291264" cy="576064"/>
          </a:xfrm>
        </p:spPr>
        <p:txBody>
          <a:bodyPr anchor="b" anchorCtr="0">
            <a:normAutofit/>
          </a:bodyPr>
          <a:lstStyle/>
          <a:p>
            <a:pPr algn="l"/>
            <a:r>
              <a:rPr lang="cs-CZ" sz="2800" b="1" dirty="0">
                <a:solidFill>
                  <a:srgbClr val="E30613"/>
                </a:solidFill>
              </a:rPr>
              <a:t>Kvalitativní výzkum bakalářská práce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836713"/>
            <a:ext cx="8496944" cy="5504063"/>
          </a:xfrm>
        </p:spPr>
        <p:txBody>
          <a:bodyPr numCol="1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b="1" dirty="0">
                <a:solidFill>
                  <a:srgbClr val="E30613"/>
                </a:solidFill>
              </a:rPr>
              <a:t>Obecná koncepce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 </a:t>
            </a:r>
            <a:r>
              <a:rPr lang="cs-CZ" sz="1800" dirty="0"/>
              <a:t>Náhled do praxe náhradních rodičů s absolvovaným výcvikem TR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Zkušenosti náhradních rodičů s principy TR</a:t>
            </a:r>
          </a:p>
          <a:p>
            <a:pPr marL="0" indent="0">
              <a:lnSpc>
                <a:spcPct val="150000"/>
              </a:lnSpc>
              <a:buNone/>
            </a:pPr>
            <a:endParaRPr lang="cs-CZ" sz="800" dirty="0"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spc="-40" dirty="0">
                <a:solidFill>
                  <a:srgbClr val="E30613"/>
                </a:solidFill>
                <a:latin typeface="Calibri" panose="020F0502020204030204" pitchFamily="34" charset="0"/>
              </a:rPr>
              <a:t>Cíl výzkumu</a:t>
            </a:r>
            <a:endParaRPr lang="cs-CZ" sz="1800" spc="-40" dirty="0">
              <a:solidFill>
                <a:srgbClr val="E30613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spc="-4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cs-CZ" sz="1800" spc="-40" dirty="0">
                <a:solidFill>
                  <a:srgbClr val="000000"/>
                </a:solidFill>
                <a:latin typeface="Calibri" panose="020F0502020204030204" pitchFamily="34" charset="0"/>
              </a:rPr>
              <a:t>Léčivé úspěšné principy TR na cestě k zotavení dětí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Nejsnadněji praktikované principy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Nejnáročněji praktikované principy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spc="-4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cs-CZ" sz="1800" spc="-40" dirty="0">
                <a:solidFill>
                  <a:srgbClr val="000000"/>
                </a:solidFill>
                <a:latin typeface="Calibri" panose="020F0502020204030204" pitchFamily="34" charset="0"/>
              </a:rPr>
              <a:t>Reflexe následků traumatické minulosti dětí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Sebereflexe vlastních traumat a emocí náhradních rodičů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Rodičovské sebevědomí a práce s chybou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Zdroje a psychohygiena náhradních rodičů 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cs-CZ" sz="1600" dirty="0"/>
          </a:p>
          <a:p>
            <a:pPr marL="0" indent="0">
              <a:lnSpc>
                <a:spcPct val="150000"/>
              </a:lnSpc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48565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008112"/>
          </a:xfrm>
        </p:spPr>
        <p:txBody>
          <a:bodyPr anchor="b" anchorCtr="0">
            <a:normAutofit/>
          </a:bodyPr>
          <a:lstStyle/>
          <a:p>
            <a:pPr algn="l"/>
            <a:r>
              <a:rPr lang="cs-CZ" sz="2800" b="1" dirty="0">
                <a:solidFill>
                  <a:srgbClr val="E30613"/>
                </a:solidFill>
              </a:rPr>
              <a:t>Výsledky šetření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836712"/>
            <a:ext cx="8352928" cy="5688632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Stírající se hranice mezi pěstounskými a adoptivními rodinami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 </a:t>
            </a:r>
            <a:r>
              <a:rPr lang="cs-CZ" sz="1800" dirty="0"/>
              <a:t>specifické potřeby a potíže dětí s vývojovým traumatem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 </a:t>
            </a:r>
            <a:r>
              <a:rPr lang="cs-CZ" sz="1800" dirty="0"/>
              <a:t>identita dítěte a kontakty s biologickou rodinou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potřeba podpory obou forem NRP</a:t>
            </a:r>
            <a:endParaRPr lang="cs-CZ" sz="800" dirty="0"/>
          </a:p>
          <a:p>
            <a:pPr marL="0" indent="0">
              <a:lnSpc>
                <a:spcPct val="150000"/>
              </a:lnSpc>
              <a:buNone/>
            </a:pPr>
            <a:endParaRPr lang="cs-CZ" sz="800" b="1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Reflexe traumatu dětí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vyžadování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120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pozornosti a okamžitého uspokojení potřeb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dosycování potřeb mladšího vývojového věku ve starším chronologickém věku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vývojová regrese a afektivní stavy v </a:t>
            </a:r>
            <a:r>
              <a:rPr lang="cs-CZ" sz="1800" dirty="0" err="1"/>
              <a:t>retraumatizujících</a:t>
            </a:r>
            <a:r>
              <a:rPr lang="cs-CZ" sz="1800" dirty="0"/>
              <a:t> a zátěžových situacích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zahanbení dítěte při rodičovských požadavcích a regulaci nežádoucího chování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obranná reakce „jdi ode mě blíž“ a „nemáš mě rád“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vzdalující se horizont integrace traumatu na cestě zotavení </a:t>
            </a:r>
          </a:p>
        </p:txBody>
      </p:sp>
    </p:spTree>
    <p:extLst>
      <p:ext uri="{BB962C8B-B14F-4D97-AF65-F5344CB8AC3E}">
        <p14:creationId xmlns:p14="http://schemas.microsoft.com/office/powerpoint/2010/main" val="303911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008112"/>
          </a:xfrm>
        </p:spPr>
        <p:txBody>
          <a:bodyPr anchor="b" anchorCtr="0">
            <a:normAutofit/>
          </a:bodyPr>
          <a:lstStyle/>
          <a:p>
            <a:pPr algn="l"/>
            <a:r>
              <a:rPr lang="cs-CZ" sz="2800" b="1" dirty="0">
                <a:solidFill>
                  <a:srgbClr val="E30613"/>
                </a:solidFill>
              </a:rPr>
              <a:t>Výsledky šetření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836712"/>
            <a:ext cx="8640960" cy="5904656"/>
          </a:xfrm>
        </p:spPr>
        <p:txBody>
          <a:bodyPr numCol="1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Rodičovský </a:t>
            </a:r>
            <a:r>
              <a:rPr lang="cs-CZ" sz="1800" b="1" dirty="0" err="1"/>
              <a:t>transgenerační</a:t>
            </a:r>
            <a:r>
              <a:rPr lang="cs-CZ" sz="1800" b="1" dirty="0"/>
              <a:t> přenos automatických výchovných vzorců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 </a:t>
            </a:r>
            <a:r>
              <a:rPr lang="cs-CZ" sz="1800" dirty="0"/>
              <a:t>Náročnost uvedení TR do praxe pro rodiče vychované „autoritativně“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Od přijetí dítěte k psychohygieně a vlastní terapii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cs-CZ" sz="8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Změna paradigmatu rodičovství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/>
              <a:t>- Od rodičovství, vycházejícího z přenosu traumatu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/>
              <a:t>          k rodičovství založeném na lidských zdrojích a potenciálu</a:t>
            </a:r>
          </a:p>
          <a:p>
            <a:pPr marL="92075" indent="-92075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Znalost teorie, praktické výcviky a terapie rodičů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611560" y="3573016"/>
            <a:ext cx="288032" cy="144016"/>
          </a:xfrm>
          <a:prstGeom prst="rightArrow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524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008112"/>
          </a:xfrm>
        </p:spPr>
        <p:txBody>
          <a:bodyPr anchor="b" anchorCtr="0">
            <a:normAutofit/>
          </a:bodyPr>
          <a:lstStyle/>
          <a:p>
            <a:pPr algn="l"/>
            <a:r>
              <a:rPr lang="cs-CZ" sz="2800" b="1" dirty="0">
                <a:solidFill>
                  <a:srgbClr val="E30613"/>
                </a:solidFill>
              </a:rPr>
              <a:t>Výsledky šetření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836712"/>
            <a:ext cx="8640960" cy="5803230"/>
          </a:xfrm>
        </p:spPr>
        <p:txBody>
          <a:bodyPr numCol="1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b="1" dirty="0">
                <a:solidFill>
                  <a:srgbClr val="E30613"/>
                </a:solidFill>
              </a:rPr>
              <a:t>Léčivé každodenní principy TR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 </a:t>
            </a:r>
            <a:r>
              <a:rPr lang="cs-CZ" sz="1800" dirty="0"/>
              <a:t>Napojení na dítě a budování vztahu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Naplňování potřeb dle vývojového věku v bezpečí rodiny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 </a:t>
            </a:r>
            <a:r>
              <a:rPr lang="cs-CZ" sz="1800" dirty="0"/>
              <a:t>PACE vůči sobě a dětem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Čitelný, opravdový a předvídatelný rodič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Přehledné hranice a požadavky a jejich respektující vymezování</a:t>
            </a:r>
          </a:p>
          <a:p>
            <a:pPr marL="92075" indent="-92075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„Ty nejsi špatný, jen Tvé chování není vhodné“</a:t>
            </a:r>
          </a:p>
          <a:p>
            <a:pPr marL="92075" indent="-92075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Zachování chladné hlavy a vřelého srdce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Omluva, obnova vztahu a znovu-napojení na dítě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Sebereflexe rodičovských chyb a jejich cesty k TR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/>
              <a:t>  = příklad dětem, že lze napravit chyby a získat dovednosti k zotavení</a:t>
            </a:r>
          </a:p>
        </p:txBody>
      </p:sp>
    </p:spTree>
    <p:extLst>
      <p:ext uri="{BB962C8B-B14F-4D97-AF65-F5344CB8AC3E}">
        <p14:creationId xmlns:p14="http://schemas.microsoft.com/office/powerpoint/2010/main" val="366916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008112"/>
          </a:xfrm>
        </p:spPr>
        <p:txBody>
          <a:bodyPr anchor="b" anchorCtr="0">
            <a:normAutofit/>
          </a:bodyPr>
          <a:lstStyle/>
          <a:p>
            <a:pPr algn="l"/>
            <a:r>
              <a:rPr lang="cs-CZ" sz="2800" b="1" dirty="0">
                <a:solidFill>
                  <a:srgbClr val="E30613"/>
                </a:solidFill>
              </a:rPr>
              <a:t>Využití v praxi sociální práce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836712"/>
            <a:ext cx="8568952" cy="5616624"/>
          </a:xfrm>
        </p:spPr>
        <p:txBody>
          <a:bodyPr numCol="1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b="1" dirty="0">
                <a:solidFill>
                  <a:srgbClr val="E30613"/>
                </a:solidFill>
              </a:rPr>
              <a:t>Obecný přínos TR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Realizovatelné přímo náhradními rodiči v každodenním životě ve všech situacích s dětmi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Rozvoj rodičovských kompetencí směrem k „zotavujícímu“ rodičovství</a:t>
            </a:r>
          </a:p>
          <a:p>
            <a:pPr marL="0" indent="0">
              <a:lnSpc>
                <a:spcPct val="150000"/>
              </a:lnSpc>
              <a:buNone/>
            </a:pPr>
            <a:endParaRPr lang="cs-CZ" sz="800" b="1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1800" b="1" dirty="0">
                <a:solidFill>
                  <a:srgbClr val="E30613"/>
                </a:solidFill>
              </a:rPr>
              <a:t>Využití TR v praxi sociální práce</a:t>
            </a:r>
          </a:p>
          <a:p>
            <a:pPr marL="92075" indent="-92075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Podpora dětí s komplexním vývojovým traumatem a poruchou citové vazby</a:t>
            </a:r>
          </a:p>
          <a:p>
            <a:pPr marL="92075" indent="-92075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Podpora náhradních rodičů při péči a výchově dětí</a:t>
            </a:r>
          </a:p>
          <a:p>
            <a:pPr marL="92075" indent="-92075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Podpora sociálních pracovníků při podpoře náhradních rodin (doprovodné organizace pro pěstouny, OSPOD, školské a zdravotnické zařízení)</a:t>
            </a:r>
          </a:p>
          <a:p>
            <a:pPr marL="92075" indent="-92075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Přípravy náhradních rodičů a povinné vzdělávání pěstounů</a:t>
            </a:r>
          </a:p>
          <a:p>
            <a:pPr marL="92075" indent="-92075">
              <a:lnSpc>
                <a:spcPct val="150000"/>
              </a:lnSpc>
              <a:buNone/>
            </a:pPr>
            <a:r>
              <a:rPr lang="cs-CZ" sz="1800" b="1" dirty="0"/>
              <a:t>-</a:t>
            </a:r>
            <a:r>
              <a:rPr lang="cs-CZ" sz="1800" dirty="0"/>
              <a:t> 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ociálně aktivizační činnosti a sociální rehabilitace rodičovských kompetencí v SAS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251051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12BB12090685341A8E15D48D5BCABDE" ma:contentTypeVersion="10" ma:contentTypeDescription="Vytvoří nový dokument" ma:contentTypeScope="" ma:versionID="0c316480524ac11c2eaca932e179e420">
  <xsd:schema xmlns:xsd="http://www.w3.org/2001/XMLSchema" xmlns:xs="http://www.w3.org/2001/XMLSchema" xmlns:p="http://schemas.microsoft.com/office/2006/metadata/properties" xmlns:ns3="0ce8349e-5bd8-4034-aba5-0ab22afea016" targetNamespace="http://schemas.microsoft.com/office/2006/metadata/properties" ma:root="true" ma:fieldsID="c61a9966e9cf3f2be4ea954b0895c0e4" ns3:_="">
    <xsd:import namespace="0ce8349e-5bd8-4034-aba5-0ab22afea0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8349e-5bd8-4034-aba5-0ab22afea0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14CBEE-7C9D-4FC3-8302-D1451C0897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C831B7-3022-4F3A-8451-B225B135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e8349e-5bd8-4034-aba5-0ab22afea0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83F70E-764D-460A-A11E-A4AABCBE4AC4}">
  <ds:schemaRefs>
    <ds:schemaRef ds:uri="0ce8349e-5bd8-4034-aba5-0ab22afea016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4209</TotalTime>
  <Words>767</Words>
  <Application>Microsoft Office PowerPoint</Application>
  <PresentationFormat>Předvádění na obrazovce (4:3)</PresentationFormat>
  <Paragraphs>130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Motiv systému Office</vt:lpstr>
      <vt:lpstr>Terapeutické rodičovství  v pěstounské péči a adopci</vt:lpstr>
      <vt:lpstr>Terapeutické rodičovství </vt:lpstr>
      <vt:lpstr>Trauma-informovaný přístup v NRP</vt:lpstr>
      <vt:lpstr>Principy terapeutického rodičovství </vt:lpstr>
      <vt:lpstr>Kvalitativní výzkum bakalářská práce</vt:lpstr>
      <vt:lpstr>Výsledky šetření</vt:lpstr>
      <vt:lpstr>Výsledky šetření</vt:lpstr>
      <vt:lpstr>Výsledky šetření</vt:lpstr>
      <vt:lpstr>Využití v praxi sociální práce</vt:lpstr>
      <vt:lpstr>Výcviky TR  https://www.sefam.org/cs/vycviky/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Hana Pospíchalová</dc:creator>
  <cp:lastModifiedBy>Mgr. Martina Černá, Ph.D.</cp:lastModifiedBy>
  <cp:revision>111</cp:revision>
  <dcterms:created xsi:type="dcterms:W3CDTF">2012-04-03T08:46:37Z</dcterms:created>
  <dcterms:modified xsi:type="dcterms:W3CDTF">2024-10-02T12:01:01Z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0x010100412BB12090685341A8E15D48D5BCABDE</vt:lpwstr>
  </property>
</Properties>
</file>