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60" r:id="rId3"/>
    <p:sldId id="257" r:id="rId4"/>
    <p:sldId id="259" r:id="rId5"/>
    <p:sldId id="258" r:id="rId6"/>
    <p:sldId id="280" r:id="rId7"/>
    <p:sldId id="262" r:id="rId8"/>
    <p:sldId id="261" r:id="rId9"/>
    <p:sldId id="282" r:id="rId10"/>
    <p:sldId id="283" r:id="rId11"/>
    <p:sldId id="284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B64A37-BF85-45D4-8F96-11289B78FEE5}" v="183" dt="2024-09-29T13:32:25.477"/>
    <p1510:client id="{FBB7BE59-2391-40BB-A4D3-6BE1C6B1B757}" v="18" dt="2024-10-01T13:13:54.8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FCE790-FD9D-E8F6-0778-65CB4A540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767DFB-2E1D-C34A-DE5D-F561E47AF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2E5571-461E-FDE5-6FCB-40A98F5F8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6843FF-BE29-1B58-E743-A3628BDB7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696DC9-E11E-5EEF-FF33-CF23EFAD2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817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3E42AE-A962-33EE-CDA6-9E423E0EB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70FCFC1-B31E-DB38-D506-6E8BD7C3F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ED17AE-E630-7842-47B1-A794C2D0C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8347D4-D598-C95E-3E4C-583127935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5CD526-689E-AD6E-CA4A-9891586A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1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96FB2C7-EA97-82C3-38A9-BF85C7DA2B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DAFDC1E-7DB1-7CEA-8ACF-63A8A8919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FA8289-E8E2-8B4B-DBCF-E19FD8D4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0ED2BA-6976-6026-0B8B-A55C3993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43D322-E1F3-2C2F-3281-4F532CEE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202794-6FFA-0F65-5056-4DC98496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8089DA-E6A5-12F9-6720-797504E6C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E9B21A-7162-3C20-6DFD-7097FF0E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1ABB57-867A-BECC-51A7-E6F1F92FA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FAB5E9-2860-7A83-371E-F1B96B0DF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77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C4361B-50F2-26B1-5E36-E5C2D10D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87F791-C9BC-3F16-712A-51365C0D4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24E7C2-CC65-B78D-DE77-1B229BA13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C5BD8E-E333-2769-A1FB-7773D2CCD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B091D1-0AA6-3E4A-9B1E-9B9AED88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0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753535-7067-575D-78A5-22FAEB375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6A04B5-C4D3-B7AE-A775-737C4F9C9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B14973-034A-F5DA-74DE-1668C57B6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98FCA9-8104-6339-B3B6-1AFF2EDB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E7A1057-CC00-6F4D-C47C-CF369277F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3EE0D2F-9D44-4934-CF54-85B231F34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9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78C845-C41D-1C63-87B3-82A9361B9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A99A8B-A1CC-E892-5DF6-60F41EFC0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3FEC445-4A10-E358-1BE0-7276DDF75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235BFE9-354C-8D9D-7F17-E23F194D6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E1B8972-685D-FF6E-B3FA-8589964FE2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18D103F-83CA-0069-F0F7-FC049FFCC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D1408B5-D98F-853F-2A14-B60BEC62D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D0DD51F-1113-71D2-B3CF-0A3574B46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4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3D0ADC-F50D-BC13-5441-B227C5407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CA70987-9FFE-F207-704A-DBDC9A1DF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B066892-48C2-4406-5D90-E9D12F363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86DC97A-0209-6786-A640-96B0C573F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12A43DA-64DB-AC24-DFF3-8325E828F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24FF79E-608D-EFC8-F29A-744F2F949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60D37B-4F75-8CAC-1594-51784AED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06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C66EE-7C79-695B-C3F3-25FAABA64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1DB4E8-697B-B4C6-7688-1A1AFC558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7B17B3D-7D7E-2E70-0089-ADEAC2CE3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0412D2A-EEEE-8579-333D-282C23CAB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4AC7C6D-AE82-6BA8-C9D4-046D4927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7EE0C44-7C0E-2FC1-8F6C-9B78E0DE3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2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277290-2CA6-234F-0060-440281344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1604823-3890-65DC-C756-4F197DE8AE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83224-D324-E3C8-4EE8-5F522304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B2D627-D7B9-D6A4-F95E-D7EA89175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34646F-D323-E7B6-4E34-A5C613348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EB38F57-D3A3-F265-7947-B0E10C3B1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3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8F07913-DD08-386D-6B07-E0812429C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57BF698-44EE-2581-5EBC-27F19D424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BE604D-56E3-C447-0CCD-A48C32BA4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AF61AA-5A98-4049-A93E-477E5505141A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6AE594-CA62-FB90-552B-03A68FE6ED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4BB1CD-6C3F-36A3-93CD-ED8286A3D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2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290767-97B0-ABBD-3312-46723174B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7702" y="5660607"/>
            <a:ext cx="4572000" cy="888255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Martin Šťastný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800" dirty="0"/>
              <a:t>Martin Lukáš</a:t>
            </a:r>
          </a:p>
        </p:txBody>
      </p:sp>
      <p:pic>
        <p:nvPicPr>
          <p:cNvPr id="5" name="Obrázek 4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DE9856DD-9B22-2F09-CBBF-42EA18DF9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617" y="1401811"/>
            <a:ext cx="6262765" cy="3068755"/>
          </a:xfrm>
          <a:prstGeom prst="rect">
            <a:avLst/>
          </a:prstGeom>
        </p:spPr>
      </p:pic>
      <p:sp>
        <p:nvSpPr>
          <p:cNvPr id="8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58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06FBD3-4884-6945-2089-DF76E7600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b="1" dirty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70C0"/>
                </a:solidFill>
              </a:rPr>
              <a:t>PŘEKÁŽKY PÉČE V CDZ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A159A17-6910-0804-CA85-C9EB65988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216000" defTabSz="0">
              <a:lnSpc>
                <a:spcPct val="100000"/>
              </a:lnSpc>
              <a:spcBef>
                <a:spcPts val="40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Nedostatek personálu</a:t>
            </a:r>
          </a:p>
          <a:p>
            <a:pPr marL="216000" defTabSz="0">
              <a:lnSpc>
                <a:spcPct val="100000"/>
              </a:lnSpc>
              <a:spcBef>
                <a:spcPts val="40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Finanční náklady</a:t>
            </a:r>
          </a:p>
          <a:p>
            <a:pPr marL="216000" defTabSz="0">
              <a:lnSpc>
                <a:spcPct val="100000"/>
              </a:lnSpc>
              <a:spcBef>
                <a:spcPts val="40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Administrativní zátěž</a:t>
            </a:r>
          </a:p>
          <a:p>
            <a:pPr marL="216000" defTabSz="0">
              <a:lnSpc>
                <a:spcPct val="100000"/>
              </a:lnSpc>
              <a:spcBef>
                <a:spcPts val="40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Stigmatizace</a:t>
            </a:r>
          </a:p>
          <a:p>
            <a:pPr marL="216000" defTabSz="0">
              <a:lnSpc>
                <a:spcPct val="100000"/>
              </a:lnSpc>
              <a:spcBef>
                <a:spcPts val="40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Nedostatečná spolupráce mezi sektory</a:t>
            </a:r>
          </a:p>
        </p:txBody>
      </p:sp>
    </p:spTree>
    <p:extLst>
      <p:ext uri="{BB962C8B-B14F-4D97-AF65-F5344CB8AC3E}">
        <p14:creationId xmlns:p14="http://schemas.microsoft.com/office/powerpoint/2010/main" val="2096059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06FBD3-4884-6945-2089-DF76E7600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36" y="259580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b="1" dirty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70C0"/>
                </a:solidFill>
              </a:rPr>
              <a:t>DĚKUJEME ZA POZORNOST!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37DEE9-4F4E-8067-478F-4C5E3115B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70C0"/>
                </a:solidFill>
              </a:rPr>
              <a:t>HISTORIE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37D972-DF52-B438-2433-AFBAD32A4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15900" defTabSz="0">
              <a:lnSpc>
                <a:spcPct val="100000"/>
              </a:lnSpc>
              <a:spcBef>
                <a:spcPts val="40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Založeno v rámci Reformy péče o duševní zdraví (Reformy psychiatrické péče)</a:t>
            </a:r>
            <a:endParaRPr lang="cs-CZ"/>
          </a:p>
          <a:p>
            <a:pPr marL="215900" defTabSz="0">
              <a:lnSpc>
                <a:spcPct val="100000"/>
              </a:lnSpc>
              <a:spcBef>
                <a:spcPts val="40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1.4.2020 – 21.12. 2021 pilotní provoz</a:t>
            </a:r>
          </a:p>
          <a:p>
            <a:pPr marL="215900" defTabSz="0">
              <a:lnSpc>
                <a:spcPct val="100000"/>
              </a:lnSpc>
              <a:spcBef>
                <a:spcPts val="40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Zřizovatelé Psychiatrická nemocnice Jihlava a VOR z.ú.</a:t>
            </a:r>
          </a:p>
          <a:p>
            <a:pPr marL="215900" defTabSz="0">
              <a:lnSpc>
                <a:spcPct val="100000"/>
              </a:lnSpc>
              <a:spcBef>
                <a:spcPts val="40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1.1.2022 ostrý provoz, jediný zřizovatel PN Jihlava</a:t>
            </a:r>
          </a:p>
          <a:p>
            <a:pPr marL="215900" defTabSz="0">
              <a:lnSpc>
                <a:spcPct val="100000"/>
              </a:lnSpc>
              <a:spcBef>
                <a:spcPts val="40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Sídlo: Komenského 36, Jihlava</a:t>
            </a:r>
          </a:p>
          <a:p>
            <a:pPr marL="215900" defTabSz="0">
              <a:lnSpc>
                <a:spcPct val="100000"/>
              </a:lnSpc>
              <a:spcBef>
                <a:spcPts val="400"/>
              </a:spcBef>
            </a:pPr>
            <a:r>
              <a:rPr lang="cs-CZ" sz="2400" dirty="0">
                <a:latin typeface="Calibri"/>
                <a:ea typeface="Calibri"/>
                <a:cs typeface="Times New Roman"/>
              </a:rPr>
              <a:t> Počet klientů v péči cca 90</a:t>
            </a:r>
          </a:p>
        </p:txBody>
      </p:sp>
    </p:spTree>
    <p:extLst>
      <p:ext uri="{BB962C8B-B14F-4D97-AF65-F5344CB8AC3E}">
        <p14:creationId xmlns:p14="http://schemas.microsoft.com/office/powerpoint/2010/main" val="1453936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2602B6-47DC-A41A-080B-A734E026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b="1" dirty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70C0"/>
                </a:solidFill>
              </a:rPr>
              <a:t>CO JE CDZ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B664F8-A5E4-3306-2E63-CFA1054A8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216000" defTabSz="0">
              <a:lnSpc>
                <a:spcPct val="100000"/>
              </a:lnSpc>
              <a:spcBef>
                <a:spcPts val="40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Centrum duševního zdraví je významným článkem v síti služeb pro osoby s 	duševním onemocněním. </a:t>
            </a:r>
          </a:p>
          <a:p>
            <a:pPr marL="216000" defTabSz="0">
              <a:lnSpc>
                <a:spcPct val="100000"/>
              </a:lnSpc>
              <a:spcBef>
                <a:spcPts val="40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Cílem CDZ je zajistit komunitní a multidisciplinární službu zaměřenou na prevenci hospitalizace nebo jejího zkracování a nápomoc k reintegraci osob se SMI do běžné komunity. </a:t>
            </a:r>
          </a:p>
          <a:p>
            <a:pPr marL="216000" defTabSz="0">
              <a:lnSpc>
                <a:spcPct val="100000"/>
              </a:lnSpc>
              <a:spcBef>
                <a:spcPts val="40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Multidisciplinární tým CDZ pracuje formou case managementu a poskytuje 	flexibilní, individualizované služby potřebným klientům (tj. pacientům v rámci 	zdravotních služeb, kteří jsou zároveň zájemci či uživateli sociálních služeb) z 	určené cílové skupiny. </a:t>
            </a:r>
          </a:p>
          <a:p>
            <a:pPr marL="216000" defTabSz="0">
              <a:lnSpc>
                <a:spcPct val="100000"/>
              </a:lnSpc>
              <a:spcBef>
                <a:spcPts val="40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Velká část služeb CDZ je klientům poskytována v jejich přirozeném prostředí.    </a:t>
            </a:r>
          </a:p>
          <a:p>
            <a:pPr marL="0" indent="0" defTabSz="0">
              <a:lnSpc>
                <a:spcPct val="100000"/>
              </a:lnSpc>
              <a:spcBef>
                <a:spcPts val="400"/>
              </a:spcBef>
              <a:buNone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213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06FBD3-4884-6945-2089-DF76E7600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b="1" dirty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70C0"/>
                </a:solidFill>
              </a:rPr>
              <a:t>CÍLOVÉ SKUPINY – OSOBY SE SMI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7E427C-EACF-5DDF-E8FD-6C669432F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defTabSz="0">
              <a:lnSpc>
                <a:spcPct val="100000"/>
              </a:lnSpc>
              <a:spcBef>
                <a:spcPts val="40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Diagnostické okruhy F2, F3 (eventuálně F42 a F60.0, F60.1, F60.3, F60.5, F60.6, 61, F62) </a:t>
            </a:r>
          </a:p>
          <a:p>
            <a:pPr defTabSz="0">
              <a:lnSpc>
                <a:spcPct val="100000"/>
              </a:lnSpc>
              <a:spcBef>
                <a:spcPts val="40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Trvání onemocnění (déle než 2 roky);</a:t>
            </a:r>
          </a:p>
          <a:p>
            <a:pPr defTabSz="0">
              <a:lnSpc>
                <a:spcPct val="100000"/>
              </a:lnSpc>
              <a:spcBef>
                <a:spcPts val="40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Funkční narušení (skóre GAF ≤ 60, kde GAF -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Assessment of Functioning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Scale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je klinický nástroj pro celkové posouzení aktuální úrovně zneschopnění 	</a:t>
            </a:r>
          </a:p>
          <a:p>
            <a:pPr defTabSz="0">
              <a:lnSpc>
                <a:spcPct val="100000"/>
              </a:lnSpc>
              <a:spcBef>
                <a:spcPts val="40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Takto vymezená cílová skupina v sobě zahrnuje rovněž i osoby v ochranném 	léčení uloženém soudem vykonávané formou specializované ambulantní péče v 	oboru psychiatrie. </a:t>
            </a:r>
          </a:p>
          <a:p>
            <a:pPr defTabSz="0">
              <a:lnSpc>
                <a:spcPct val="100000"/>
              </a:lnSpc>
              <a:spcBef>
                <a:spcPts val="40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CDZ pro tuto cílovou skupinu poskytuje služby dlouhodobého charakteru</a:t>
            </a:r>
          </a:p>
        </p:txBody>
      </p:sp>
    </p:spTree>
    <p:extLst>
      <p:ext uri="{BB962C8B-B14F-4D97-AF65-F5344CB8AC3E}">
        <p14:creationId xmlns:p14="http://schemas.microsoft.com/office/powerpoint/2010/main" val="3613717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06FBD3-4884-6945-2089-DF76E7600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b="1" dirty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70C0"/>
                </a:solidFill>
              </a:rPr>
              <a:t>CÍLOVÉ SKUPINY - </a:t>
            </a:r>
            <a:r>
              <a:rPr lang="cs-CZ" sz="3600" b="1" dirty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70C0"/>
                </a:solidFill>
              </a:rPr>
              <a:t>osoby s potřebou včasné intervence (s rizikem rozvoje SMI)</a:t>
            </a:r>
            <a:endParaRPr lang="cs-CZ" b="1" dirty="0">
              <a:ln w="3175">
                <a:solidFill>
                  <a:schemeClr val="accent1">
                    <a:lumMod val="7500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7E427C-EACF-5DDF-E8FD-6C669432F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defTabSz="0">
              <a:lnSpc>
                <a:spcPct val="100000"/>
              </a:lnSpc>
              <a:spcBef>
                <a:spcPts val="40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Jde o osoby převážně dosud psychiatricky neléčené, u nichž se projevují poruchy, 	které svědčí pro zvýšené riziko budoucího rozvoje SMI.</a:t>
            </a:r>
          </a:p>
          <a:p>
            <a:pPr defTabSz="0">
              <a:lnSpc>
                <a:spcPct val="100000"/>
              </a:lnSpc>
              <a:spcBef>
                <a:spcPts val="40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Včasná diagnostika onemocnění a rychlé započetí léčby jako prevence rozvoje 	závažného (chronického) duševního onemocnění.</a:t>
            </a:r>
          </a:p>
          <a:p>
            <a:pPr defTabSz="0">
              <a:lnSpc>
                <a:spcPct val="100000"/>
              </a:lnSpc>
              <a:spcBef>
                <a:spcPts val="40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Klient přichází do péče s indikací i bez ní</a:t>
            </a:r>
          </a:p>
          <a:p>
            <a:pPr defTabSz="0">
              <a:lnSpc>
                <a:spcPct val="100000"/>
              </a:lnSpc>
              <a:spcBef>
                <a:spcPts val="40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VIZDOM - Včasná Intervence u osob se Závažným Duševním OneMocněním  	(NÚDZ)</a:t>
            </a:r>
          </a:p>
          <a:p>
            <a:pPr marL="216000" defTabSz="0">
              <a:lnSpc>
                <a:spcPct val="100000"/>
              </a:lnSpc>
              <a:spcBef>
                <a:spcPts val="400"/>
              </a:spcBef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787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mapa, text, atlas&#10;&#10;Popis byl vytvořen automaticky">
            <a:extLst>
              <a:ext uri="{FF2B5EF4-FFF2-40B4-BE49-F238E27FC236}">
                <a16:creationId xmlns:a16="http://schemas.microsoft.com/office/drawing/2014/main" id="{46C6621B-D816-9DAD-86BB-41CBB1791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165" y="0"/>
            <a:ext cx="8617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48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06FBD3-4884-6945-2089-DF76E7600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b="1" dirty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70C0"/>
                </a:solidFill>
              </a:rPr>
              <a:t>MULTIDISCIPLINÁRNÍ TÝM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A159A17-6910-0804-CA85-C9EB65988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216000" defTabSz="0">
              <a:lnSpc>
                <a:spcPct val="100000"/>
              </a:lnSpc>
              <a:spcBef>
                <a:spcPts val="40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tvořen profesionály příslušných odborností:</a:t>
            </a:r>
          </a:p>
          <a:p>
            <a:pPr marL="216000" defTabSz="0">
              <a:lnSpc>
                <a:spcPct val="100000"/>
              </a:lnSpc>
              <a:spcBef>
                <a:spcPts val="400"/>
              </a:spcBef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6000" defTabSz="0">
              <a:lnSpc>
                <a:spcPct val="100000"/>
              </a:lnSpc>
              <a:spcBef>
                <a:spcPts val="40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Psychiatr</a:t>
            </a:r>
          </a:p>
          <a:p>
            <a:pPr marL="216000" defTabSz="0">
              <a:lnSpc>
                <a:spcPct val="100000"/>
              </a:lnSpc>
              <a:spcBef>
                <a:spcPts val="40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Psycholog ve zdravotnictví se specializovanou způsobilostí</a:t>
            </a:r>
          </a:p>
          <a:p>
            <a:pPr marL="216000" defTabSz="0">
              <a:lnSpc>
                <a:spcPct val="100000"/>
              </a:lnSpc>
              <a:spcBef>
                <a:spcPts val="400"/>
              </a:spcBef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Všeobecná sestra (S2) / Sestra pro péči v psychiatrii (S3)</a:t>
            </a:r>
          </a:p>
          <a:p>
            <a:pPr marL="216000" defTabSz="0">
              <a:lnSpc>
                <a:spcPct val="100000"/>
              </a:lnSpc>
              <a:spcBef>
                <a:spcPts val="40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Sociální pracovník</a:t>
            </a:r>
          </a:p>
          <a:p>
            <a:pPr marL="216000" defTabSz="0">
              <a:lnSpc>
                <a:spcPct val="100000"/>
              </a:lnSpc>
              <a:spcBef>
                <a:spcPts val="40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Pracovník v sociálních službách</a:t>
            </a:r>
          </a:p>
          <a:p>
            <a:pPr marL="216000" defTabSz="0">
              <a:lnSpc>
                <a:spcPct val="100000"/>
              </a:lnSpc>
              <a:spcBef>
                <a:spcPts val="40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Peer konzultant</a:t>
            </a:r>
          </a:p>
        </p:txBody>
      </p:sp>
    </p:spTree>
    <p:extLst>
      <p:ext uri="{BB962C8B-B14F-4D97-AF65-F5344CB8AC3E}">
        <p14:creationId xmlns:p14="http://schemas.microsoft.com/office/powerpoint/2010/main" val="1884032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06FBD3-4884-6945-2089-DF76E7600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b="1" dirty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70C0"/>
                </a:solidFill>
              </a:rPr>
              <a:t>FUNKCE CDZ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A159A17-6910-0804-CA85-C9EB65988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216000" defTabSz="0">
              <a:lnSpc>
                <a:spcPct val="100000"/>
              </a:lnSpc>
              <a:spcBef>
                <a:spcPts val="40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Flexibilní, kontinuální péče a podpora osob se SMI v jejich přirozeném prostředí </a:t>
            </a:r>
          </a:p>
          <a:p>
            <a:pPr marL="216000" defTabSz="0">
              <a:lnSpc>
                <a:spcPct val="100000"/>
              </a:lnSpc>
              <a:spcBef>
                <a:spcPts val="40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Asertivní vyhledávání a kontaktování</a:t>
            </a:r>
          </a:p>
          <a:p>
            <a:pPr marL="216000" defTabSz="0">
              <a:lnSpc>
                <a:spcPct val="100000"/>
              </a:lnSpc>
              <a:spcBef>
                <a:spcPts val="40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Integrovaná péče o osoby s duální diagnózou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6000" defTabSz="0">
              <a:lnSpc>
                <a:spcPct val="100000"/>
              </a:lnSpc>
              <a:spcBef>
                <a:spcPts val="40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Systematické zaměření multidisciplinárního týmu na včasnou detekci a prevenci </a:t>
            </a:r>
          </a:p>
          <a:p>
            <a:pPr marL="216000" defTabSz="0">
              <a:lnSpc>
                <a:spcPct val="100000"/>
              </a:lnSpc>
              <a:spcBef>
                <a:spcPts val="40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Informační místo péče o lidi s duševním onemocněním </a:t>
            </a:r>
          </a:p>
          <a:p>
            <a:pPr marL="0" indent="0" defTabSz="0">
              <a:lnSpc>
                <a:spcPct val="100000"/>
              </a:lnSpc>
              <a:spcBef>
                <a:spcPts val="400"/>
              </a:spcBef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                                                                      *****</a:t>
            </a:r>
          </a:p>
          <a:p>
            <a:pPr marL="216000" defTabSz="0">
              <a:lnSpc>
                <a:spcPct val="100000"/>
              </a:lnSpc>
              <a:spcBef>
                <a:spcPts val="40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Komplexní Centrum duševního zdraví pro SMI (CDZ-A)</a:t>
            </a:r>
          </a:p>
          <a:p>
            <a:pPr marL="216000" defTabSz="0">
              <a:lnSpc>
                <a:spcPct val="100000"/>
              </a:lnSpc>
              <a:spcBef>
                <a:spcPts val="400"/>
              </a:spcBef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Bazální Centrum duševního zdraví pro SMI (CDZ-B)</a:t>
            </a:r>
          </a:p>
          <a:p>
            <a:pPr marL="0" indent="0" defTabSz="0">
              <a:lnSpc>
                <a:spcPct val="100000"/>
              </a:lnSpc>
              <a:spcBef>
                <a:spcPts val="400"/>
              </a:spcBef>
              <a:buNone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86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06FBD3-4884-6945-2089-DF76E7600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b="1" dirty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70C0"/>
                </a:solidFill>
              </a:rPr>
              <a:t>VÝHODY PÉČE V CDZ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A159A17-6910-0804-CA85-C9EB65988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Integrovaná péče</a:t>
            </a:r>
          </a:p>
          <a:p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Prevence hospitalizací</a:t>
            </a:r>
          </a:p>
          <a:p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Podpora zotavení</a:t>
            </a:r>
          </a:p>
          <a:p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Reintegrace do komunity</a:t>
            </a:r>
          </a:p>
          <a:p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Multidisciplinární spolupráce </a:t>
            </a:r>
          </a:p>
          <a:p>
            <a:pPr marL="216000" defTabSz="0">
              <a:lnSpc>
                <a:spcPct val="100000"/>
              </a:lnSpc>
              <a:spcBef>
                <a:spcPts val="400"/>
              </a:spcBef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1224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509</Words>
  <Application>Microsoft Office PowerPoint</Application>
  <PresentationFormat>Širokoúhlá obrazovka</PresentationFormat>
  <Paragraphs>56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Times New Roman</vt:lpstr>
      <vt:lpstr>Motiv Office</vt:lpstr>
      <vt:lpstr>Prezentace aplikace PowerPoint</vt:lpstr>
      <vt:lpstr>HISTORIE</vt:lpstr>
      <vt:lpstr>CO JE CDZ</vt:lpstr>
      <vt:lpstr>CÍLOVÉ SKUPINY – OSOBY SE SMI</vt:lpstr>
      <vt:lpstr>CÍLOVÉ SKUPINY - osoby s potřebou včasné intervence (s rizikem rozvoje SMI)</vt:lpstr>
      <vt:lpstr>Prezentace aplikace PowerPoint</vt:lpstr>
      <vt:lpstr>MULTIDISCIPLINÁRNÍ TÝM</vt:lpstr>
      <vt:lpstr>FUNKCE CDZ</vt:lpstr>
      <vt:lpstr>VÝHODY PÉČE V CDZ</vt:lpstr>
      <vt:lpstr>PŘEKÁŽKY PÉČE V CDZ</vt:lpstr>
      <vt:lpstr>DĚKUJEME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Šťastný</dc:creator>
  <cp:lastModifiedBy>Mgr. Martina Černá, Ph.D.</cp:lastModifiedBy>
  <cp:revision>9</cp:revision>
  <dcterms:created xsi:type="dcterms:W3CDTF">2024-09-24T15:51:58Z</dcterms:created>
  <dcterms:modified xsi:type="dcterms:W3CDTF">2024-10-02T12:01:37Z</dcterms:modified>
</cp:coreProperties>
</file>