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5" r:id="rId7"/>
    <p:sldId id="287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88" r:id="rId16"/>
    <p:sldId id="262" r:id="rId17"/>
    <p:sldId id="267" r:id="rId18"/>
    <p:sldId id="289" r:id="rId19"/>
    <p:sldId id="279" r:id="rId20"/>
    <p:sldId id="280" r:id="rId21"/>
    <p:sldId id="263" r:id="rId22"/>
    <p:sldId id="285" r:id="rId23"/>
    <p:sldId id="281" r:id="rId24"/>
    <p:sldId id="283" r:id="rId25"/>
    <p:sldId id="282" r:id="rId26"/>
    <p:sldId id="284" r:id="rId27"/>
    <p:sldId id="26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327A2-F022-03AC-3821-32B1A6F41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722016-4656-2A61-E58D-1B84693EF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061FE5-0377-1A07-1995-9FD8B4EA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98D925-EA7E-820A-9B29-A4BA8002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504D1-B65E-0D1B-2791-447130F4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17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733DD-6B67-8763-9029-921212B6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343A27-D70E-5110-690A-AE6E4642E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E44A4D-D9FC-E6CF-7843-4BB5DD52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641142-40AF-A13E-BA54-08B9E451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0CF723-4860-9053-F8EA-9003DBD9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26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472D98-4CED-34F0-CD1D-1A6201932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10B1AC-5763-DD6E-DD2B-4C2F7091C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DF6C53-D67A-A322-6319-7D2D1F0A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35C8D5-C43F-D920-1C4C-190CADF9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CD0D0D-4578-C044-D720-EE5B30EB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2487F-A84C-2F00-98FA-6D6A0DC6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08E61-5FFA-7932-0B30-1D9C758C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E8F7CA-32F1-5779-846E-05DD8F36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EA701-D123-24A4-D636-FA215AE3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781433-61CA-A00C-BF5B-1A1209A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05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FC341-A123-E054-9115-DD73C2E8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E2752B-1548-9912-E347-8955FD51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2D557A-50F7-EC23-8154-5D380078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27CDD2-B5C9-762E-03ED-69B63009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1A677E-A7AA-C48D-3BD0-D7BCB2A7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62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205F9-2E9E-50F0-31A9-DE7E8850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60A768-3270-5CE9-CD30-837B23EEF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F6F115-E08E-41DF-1C08-6CD5DC9F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FBAD67-494C-3F28-588D-835D32C7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2DED8C-B31F-906A-0FB5-564F15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AD83D3-7368-74CE-B531-2929FEA2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66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02C09-91B8-F935-232C-65C1573D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39BE21-63BB-8477-CDCD-A18D396B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ED65D9-D4DF-87AB-ECA2-95C4DF37C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00C6D0-4518-EED3-8968-9110B3505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747A0C-FAAF-EEAB-5418-416BE6484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AACEEA-9385-8C3A-44A3-E486E70C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8F10FE-0B96-7138-D277-1635684F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D85490-2856-C3CE-7337-D0149219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7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9BD87-72B7-DED0-C4B9-7AF51713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9E875C-9420-6466-43BF-1284CB24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4C031A-2628-EB14-B15F-B75B0DF4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7AEDC2-CF66-5296-8F1E-20B59948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9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CE275D-C047-64CF-829A-13E5402F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3F4C6E-7677-A6C2-C75B-5184056B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3AA1B-03E0-326D-4C01-706D70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48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C00E8-B871-29E4-47A5-03E33163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4667C0-ADA3-611A-9942-016BCA70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671511-4A67-69C9-4AB3-2E17360D7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7DFCEA-3DDC-E5DC-EABF-DC3484F2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79F3DB-CBD9-0D85-ECB9-5DF3BA5D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69EEF0-1EDD-C98D-769A-FA6F7F62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82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2E189-B8EE-FB8E-43A4-13C6F6F2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7B23C4-01D2-0F1A-F2A9-A5ECF188D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FAB00E-C820-2FF6-29CA-F81315510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0FD6B9-6964-12C2-3F1B-BF306B48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F4AA05-4AEA-5E6B-3B05-52A476A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9AFC5B-497C-8A0E-799E-1EFDF60F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76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F2F0CD-4A52-8344-115C-17BB6F52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3E3DDD-A1B6-F4D1-03BA-CF5831717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BFEA3E-FFA8-CA00-BE8B-17D532B8A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EB3D1-9856-42DF-B1AE-172D04B5FEC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0127A-B1CD-1A54-4FAC-E61935265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4A8576-83B1-3B10-65F6-1790C38D9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8DA9A-D87E-45A1-9001-47C6B83B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3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jihlava.charita.cz/co-delame-nase-sluzby/vypis-sluzeb/barka-domaci-hospic-jihlava/" TargetMode="External"/><Relationship Id="rId13" Type="http://schemas.openxmlformats.org/officeDocument/2006/relationships/hyperlink" Target="https://www.dlouhacesta.cz/" TargetMode="External"/><Relationship Id="rId3" Type="http://schemas.openxmlformats.org/officeDocument/2006/relationships/hyperlink" Target="https://www.nadacnifondvrba.cz/" TargetMode="External"/><Relationship Id="rId7" Type="http://schemas.openxmlformats.org/officeDocument/2006/relationships/hyperlink" Target="https://poradci-pro-pozustale.cz/" TargetMode="External"/><Relationship Id="rId12" Type="http://schemas.openxmlformats.org/officeDocument/2006/relationships/hyperlink" Target="https://www.pohrbysmj.cz/" TargetMode="External"/><Relationship Id="rId2" Type="http://schemas.openxmlformats.org/officeDocument/2006/relationships/hyperlink" Target="https://www.sdileni-telc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mocnicnikaplan.cz/hledam-kaplana/" TargetMode="External"/><Relationship Id="rId11" Type="http://schemas.openxmlformats.org/officeDocument/2006/relationships/hyperlink" Target="https://domacipecetrebic.cz/domaci-hospic/" TargetMode="External"/><Relationship Id="rId5" Type="http://schemas.openxmlformats.org/officeDocument/2006/relationships/hyperlink" Target="https://hospicmezistromy.cz/poradna/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s://pelhrimov.charita.cz/jak-pomahame/domaci-hospicova-pece-iris/poradenstvi-pro-pozustale/" TargetMode="External"/><Relationship Id="rId4" Type="http://schemas.openxmlformats.org/officeDocument/2006/relationships/hyperlink" Target="https://www.hospicvysocina.cz/poradna-alej" TargetMode="External"/><Relationship Id="rId9" Type="http://schemas.openxmlformats.org/officeDocument/2006/relationships/hyperlink" Target="https://www.nemji.cz/oddeleni/patologicko-anatomicke-oddeleni/informace-pro-pozustale/" TargetMode="External"/><Relationship Id="rId1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ouhacesta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zdena@dlouhacesta.c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zdnakolebka.cz/" TargetMode="External"/><Relationship Id="rId2" Type="http://schemas.openxmlformats.org/officeDocument/2006/relationships/hyperlink" Target="http://www.dlouhacest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kaplani.fnol.cz/poradna-horec" TargetMode="External"/><Relationship Id="rId3" Type="http://schemas.openxmlformats.org/officeDocument/2006/relationships/hyperlink" Target="http://www.poradna-vigvam.cz/" TargetMode="External"/><Relationship Id="rId7" Type="http://schemas.openxmlformats.org/officeDocument/2006/relationships/hyperlink" Target="http://www.modrapomnenka.cz/" TargetMode="External"/><Relationship Id="rId2" Type="http://schemas.openxmlformats.org/officeDocument/2006/relationships/hyperlink" Target="http://www.cestadom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zenskazastavka.cz/" TargetMode="External"/><Relationship Id="rId5" Type="http://schemas.openxmlformats.org/officeDocument/2006/relationships/hyperlink" Target="http://www.klarapomaha.cz/" TargetMode="External"/><Relationship Id="rId4" Type="http://schemas.openxmlformats.org/officeDocument/2006/relationships/hyperlink" Target="http://www.mhondrasek.cz/" TargetMode="External"/><Relationship Id="rId9" Type="http://schemas.openxmlformats.org/officeDocument/2006/relationships/hyperlink" Target="https://www.kntb.cz/informace-pro-pozustal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meblizkovam.cz/index.php/vzdelavani/30-poradenstvi-pro-pozustale" TargetMode="External"/><Relationship Id="rId2" Type="http://schemas.openxmlformats.org/officeDocument/2006/relationships/hyperlink" Target="https://www.perinatalniztrat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nejsvet.cz/" TargetMode="External"/><Relationship Id="rId5" Type="http://schemas.openxmlformats.org/officeDocument/2006/relationships/hyperlink" Target="https://www.cestadomu.cz/kalendar-vzdelavacich-akci" TargetMode="External"/><Relationship Id="rId4" Type="http://schemas.openxmlformats.org/officeDocument/2006/relationships/hyperlink" Target="https://eshop.poradna-vigvam.cz/kurzy-odbornici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mr.gov.cz/cs/ministerstvo/pohrebnictvi/aktuality/brozurka-pohreb-a-jeho-organizace" TargetMode="External"/><Relationship Id="rId2" Type="http://schemas.openxmlformats.org/officeDocument/2006/relationships/hyperlink" Target="https://mmr.gov.cz/cs/ministerstvo/pohrebnictvi/aktuality/mmr-vydalo-brozuru-zakladni-informace-pro-pozu-(1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aceepcg.cz/s/program-pro-pozustale-rodiny" TargetMode="External"/><Relationship Id="rId2" Type="http://schemas.openxmlformats.org/officeDocument/2006/relationships/hyperlink" Target="http://www.dobryande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ndsolidarity.army.cz/klienti-vojenskeho-fondu-solidarity" TargetMode="External"/><Relationship Id="rId5" Type="http://schemas.openxmlformats.org/officeDocument/2006/relationships/hyperlink" Target="https://www.nadacepah.cz/" TargetMode="External"/><Relationship Id="rId4" Type="http://schemas.openxmlformats.org/officeDocument/2006/relationships/hyperlink" Target="https://www.donio.cz/DobrocinneSbirk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ci-pro-pozustale.cz/" TargetMode="External"/><Relationship Id="rId2" Type="http://schemas.openxmlformats.org/officeDocument/2006/relationships/hyperlink" Target="mailto:dagmar.sleglova@poradci-pro-pozustale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odnikvalifikace.cz/kvalifikace-817-Pruvodcepruvodkyne_umirajicich_a_pozustalych/revize-3631" TargetMode="External"/><Relationship Id="rId2" Type="http://schemas.openxmlformats.org/officeDocument/2006/relationships/hyperlink" Target="https://www.narodnikvalifikace.cz/kvalifikace-475-Poradceporadkyne_pro_pozustale/revize-40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mmr.cz/" TargetMode="External"/><Relationship Id="rId4" Type="http://schemas.openxmlformats.org/officeDocument/2006/relationships/hyperlink" Target="http://www.narodnikvalifikace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ci-pro-pozustale.cz/" TargetMode="External"/><Relationship Id="rId2" Type="http://schemas.openxmlformats.org/officeDocument/2006/relationships/hyperlink" Target="https://poradci-pro-pozustale.cz/kontak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B0C27-0BF4-0B98-C44C-E95BEB9CC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Poradenství pro pozůstalé</a:t>
            </a:r>
            <a:br>
              <a:rPr lang="cs-CZ" dirty="0"/>
            </a:br>
            <a:r>
              <a:rPr lang="cs-CZ" dirty="0"/>
              <a:t>Profesní kvalifikace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FBC382-61DA-27A5-0949-4E8CF6ED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dirty="0"/>
              <a:t>2.10.2024                                                                                             Jihlava</a:t>
            </a:r>
          </a:p>
        </p:txBody>
      </p:sp>
    </p:spTree>
    <p:extLst>
      <p:ext uri="{BB962C8B-B14F-4D97-AF65-F5344CB8AC3E}">
        <p14:creationId xmlns:p14="http://schemas.microsoft.com/office/powerpoint/2010/main" val="165337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8F164-13BD-2D76-DCE1-4EB83DAC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poskytuje adekvátní oporu pozůstalým?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CC412A-A802-00F5-D553-523C8AD2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Tři přístupy: </a:t>
            </a:r>
          </a:p>
          <a:p>
            <a:pPr marL="0" indent="0">
              <a:buNone/>
            </a:pPr>
            <a:r>
              <a:rPr lang="cs-CZ" i="1" dirty="0" err="1"/>
              <a:t>Parkes</a:t>
            </a:r>
            <a:r>
              <a:rPr lang="cs-CZ" i="1" dirty="0"/>
              <a:t>, C.M.: </a:t>
            </a:r>
            <a:r>
              <a:rPr lang="cs-CZ" i="1" dirty="0" err="1"/>
              <a:t>Bereavement</a:t>
            </a:r>
            <a:r>
              <a:rPr lang="cs-CZ" i="1" dirty="0"/>
              <a:t> </a:t>
            </a:r>
            <a:r>
              <a:rPr lang="cs-CZ" i="1" dirty="0" err="1"/>
              <a:t>Counselling</a:t>
            </a:r>
            <a:r>
              <a:rPr lang="cs-CZ" i="1" dirty="0"/>
              <a:t>: </a:t>
            </a:r>
            <a:r>
              <a:rPr lang="cs-CZ" i="1" dirty="0" err="1"/>
              <a:t>Does</a:t>
            </a:r>
            <a:r>
              <a:rPr lang="cs-CZ" i="1" dirty="0"/>
              <a:t> It </a:t>
            </a:r>
            <a:r>
              <a:rPr lang="cs-CZ" i="1" dirty="0" err="1"/>
              <a:t>Work</a:t>
            </a:r>
            <a:r>
              <a:rPr lang="cs-CZ" i="1" dirty="0"/>
              <a:t>? </a:t>
            </a:r>
            <a:r>
              <a:rPr lang="cs-CZ" i="1" dirty="0" err="1"/>
              <a:t>British</a:t>
            </a:r>
            <a:r>
              <a:rPr lang="cs-CZ" i="1" dirty="0"/>
              <a:t> </a:t>
            </a:r>
            <a:r>
              <a:rPr lang="cs-CZ" i="1" dirty="0" err="1"/>
              <a:t>Medical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, 1980, 281, 3-9</a:t>
            </a:r>
          </a:p>
          <a:p>
            <a:endParaRPr lang="cs-CZ" dirty="0"/>
          </a:p>
          <a:p>
            <a:r>
              <a:rPr lang="cs-CZ" dirty="0"/>
              <a:t>organizace svépomocných skupin ( pozůstalí se podporují navzájem)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pečlivě vyškolení dobrovolníci s průběžnou supervizí </a:t>
            </a:r>
          </a:p>
          <a:p>
            <a:endParaRPr lang="cs-CZ" dirty="0"/>
          </a:p>
          <a:p>
            <a:r>
              <a:rPr lang="cs-CZ" dirty="0"/>
              <a:t>profesionální služba speciálně vyškolených expertů ( lékaři, psychoterapeuti, duchovní, sociální pracovníci, poradci, aj. 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04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DB423-B206-B16E-DF9D-7054E235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v ČR?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27365-D878-8660-24C0-6031CC846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b="0" i="0" u="none" strike="noStrike" baseline="0" dirty="0"/>
              <a:t>Péče o pozůstalé v ČR </a:t>
            </a:r>
            <a:r>
              <a:rPr lang="cs-CZ" b="1" i="0" u="none" strike="noStrike" baseline="0" dirty="0"/>
              <a:t>je</a:t>
            </a:r>
            <a:r>
              <a:rPr lang="cs-CZ" b="0" i="0" u="none" strike="noStrike" baseline="0" dirty="0"/>
              <a:t> v současné době poskytována, ale </a:t>
            </a:r>
            <a:r>
              <a:rPr lang="cs-CZ" b="1" i="0" u="none" strike="noStrike" baseline="0" dirty="0"/>
              <a:t>nemá</a:t>
            </a:r>
            <a:r>
              <a:rPr lang="cs-CZ" b="0" i="0" u="none" strike="noStrike" baseline="0" dirty="0"/>
              <a:t> jednotnou strukturovanou podobu.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Pallium, </a:t>
            </a:r>
            <a:r>
              <a:rPr lang="cs-CZ" dirty="0" err="1"/>
              <a:t>z.ú</a:t>
            </a:r>
            <a:r>
              <a:rPr lang="cs-CZ" dirty="0"/>
              <a:t>.  společně s dalšími organizacemi nyní pracuje       testování</a:t>
            </a:r>
          </a:p>
          <a:p>
            <a:pPr algn="l"/>
            <a:endParaRPr lang="cs-CZ" b="1" dirty="0"/>
          </a:p>
          <a:p>
            <a:pPr marL="0" indent="0" algn="ctr">
              <a:buNone/>
            </a:pPr>
            <a:r>
              <a:rPr lang="cs-CZ" b="1" dirty="0"/>
              <a:t>„Modelu péče a podpory pro pozůstalé“</a:t>
            </a:r>
          </a:p>
        </p:txBody>
      </p:sp>
    </p:spTree>
    <p:extLst>
      <p:ext uri="{BB962C8B-B14F-4D97-AF65-F5344CB8AC3E}">
        <p14:creationId xmlns:p14="http://schemas.microsoft.com/office/powerpoint/2010/main" val="401432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E75F8-4A5D-7CB4-CEDA-E87CCADB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v ČR?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2029D-73E0-7D86-A899-813C9240C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ze strany rodiny, kamarádů</a:t>
            </a:r>
          </a:p>
          <a:p>
            <a:r>
              <a:rPr lang="cs-CZ" dirty="0"/>
              <a:t>Svépomocné skupiny – při různých organizacích</a:t>
            </a:r>
          </a:p>
          <a:p>
            <a:r>
              <a:rPr lang="cs-CZ" dirty="0"/>
              <a:t>Neziskové organizace </a:t>
            </a:r>
          </a:p>
          <a:p>
            <a:r>
              <a:rPr lang="cs-CZ" dirty="0"/>
              <a:t>Duchovní služba – nemocniční kaplan, kněz, pastor, farář</a:t>
            </a:r>
          </a:p>
          <a:p>
            <a:r>
              <a:rPr lang="cs-CZ" dirty="0"/>
              <a:t>Poradci pro pozůstalé</a:t>
            </a:r>
          </a:p>
          <a:p>
            <a:r>
              <a:rPr lang="cs-CZ" dirty="0"/>
              <a:t>Psychologové, psychoterapeuti</a:t>
            </a:r>
          </a:p>
          <a:p>
            <a:r>
              <a:rPr lang="cs-CZ" dirty="0"/>
              <a:t>Sociální a zdravotní zařízení – hospice, neonatologie, onkologie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2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6C432-F8C0-755F-7722-04691215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a jak nasměrovat pozůstalé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2A922A-3520-8D27-3745-AC42C2E3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nutné mít zmapovaný svůj region, svůj kraj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v regionu - poradna pro pozůstalé</a:t>
            </a:r>
          </a:p>
          <a:p>
            <a:pPr marL="0" indent="0">
              <a:buNone/>
            </a:pPr>
            <a:r>
              <a:rPr lang="cs-CZ" dirty="0"/>
              <a:t>                             - NNO, která se truchlením zabývá</a:t>
            </a:r>
          </a:p>
          <a:p>
            <a:pPr marL="0" indent="0">
              <a:buNone/>
            </a:pPr>
            <a:r>
              <a:rPr lang="cs-CZ" dirty="0"/>
              <a:t>                             - pracuje zde poradce pro pozůstalé, </a:t>
            </a:r>
            <a:r>
              <a:rPr lang="cs-CZ" dirty="0" err="1"/>
              <a:t>psychterapeut</a:t>
            </a:r>
            <a:r>
              <a:rPr lang="cs-CZ" dirty="0"/>
              <a:t>, aj.</a:t>
            </a:r>
          </a:p>
          <a:p>
            <a:pPr marL="0" indent="0">
              <a:buNone/>
            </a:pPr>
            <a:r>
              <a:rPr lang="cs-CZ" dirty="0"/>
              <a:t>                             - je v regionu hospic se službou poradenství pro </a:t>
            </a:r>
          </a:p>
          <a:p>
            <a:pPr marL="0" indent="0">
              <a:buNone/>
            </a:pPr>
            <a:r>
              <a:rPr lang="cs-CZ" dirty="0"/>
              <a:t>                               pozůstalé</a:t>
            </a:r>
          </a:p>
          <a:p>
            <a:pPr marL="0" indent="0">
              <a:buNone/>
            </a:pPr>
            <a:r>
              <a:rPr lang="cs-CZ" dirty="0"/>
              <a:t>                             - je v regionu nemocniční kaplan</a:t>
            </a:r>
          </a:p>
          <a:p>
            <a:pPr marL="0" indent="0">
              <a:buNone/>
            </a:pPr>
            <a:r>
              <a:rPr lang="cs-CZ" dirty="0"/>
              <a:t>                             - mám kontakt na někoho, kdo se pozůstalými zabývá a </a:t>
            </a:r>
          </a:p>
          <a:p>
            <a:pPr marL="0" indent="0">
              <a:buNone/>
            </a:pPr>
            <a:r>
              <a:rPr lang="cs-CZ" dirty="0"/>
              <a:t>                                poradí mi?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logo KV">
            <a:extLst>
              <a:ext uri="{FF2B5EF4-FFF2-40B4-BE49-F238E27FC236}">
                <a16:creationId xmlns:a16="http://schemas.microsoft.com/office/drawing/2014/main" id="{997C3347-8454-41C6-685C-C200422F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59" y="1277031"/>
            <a:ext cx="3109141" cy="15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5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F17EC-6C70-ED11-F7CF-79CD5708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Podpora v Kraji Vysočina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25813-1C10-90A9-78DE-9D8DA656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4000" dirty="0">
                <a:hlinkClick r:id="rId2"/>
              </a:rPr>
              <a:t>https://www.sdileni-telc.cz/</a:t>
            </a:r>
            <a:endParaRPr lang="cs-CZ" sz="4000" dirty="0"/>
          </a:p>
          <a:p>
            <a:r>
              <a:rPr lang="cs-CZ" sz="4000" dirty="0">
                <a:hlinkClick r:id="rId3"/>
              </a:rPr>
              <a:t>https://www.nadacnifondvrba.cz/</a:t>
            </a:r>
            <a:endParaRPr lang="cs-CZ" sz="4000" dirty="0"/>
          </a:p>
          <a:p>
            <a:r>
              <a:rPr lang="cs-CZ" sz="4000" dirty="0">
                <a:hlinkClick r:id="rId4"/>
              </a:rPr>
              <a:t>https://www.hospicvysocina.cz/poradna-alej</a:t>
            </a:r>
            <a:endParaRPr lang="cs-CZ" sz="4000" dirty="0"/>
          </a:p>
          <a:p>
            <a:r>
              <a:rPr lang="cs-CZ" sz="4000" dirty="0">
                <a:hlinkClick r:id="rId5"/>
              </a:rPr>
              <a:t>https://hospicmezistromy.cz/poradna/</a:t>
            </a:r>
            <a:endParaRPr lang="cs-CZ" sz="4000" dirty="0"/>
          </a:p>
          <a:p>
            <a:r>
              <a:rPr lang="cs-CZ" sz="4000" dirty="0">
                <a:hlinkClick r:id="rId6"/>
              </a:rPr>
              <a:t>https://www.nemocnicnikaplan.cz/hledam-kaplana/</a:t>
            </a:r>
            <a:endParaRPr lang="cs-CZ" sz="4000" dirty="0"/>
          </a:p>
          <a:p>
            <a:r>
              <a:rPr lang="cs-CZ" sz="4000" dirty="0">
                <a:hlinkClick r:id="rId7"/>
              </a:rPr>
              <a:t>https://poradci-pro-pozustale.cz/</a:t>
            </a:r>
            <a:endParaRPr lang="cs-CZ" sz="4000" dirty="0"/>
          </a:p>
          <a:p>
            <a:r>
              <a:rPr lang="cs-CZ" sz="4000" dirty="0">
                <a:hlinkClick r:id="rId8"/>
              </a:rPr>
              <a:t>https://jihlava.charita.cz/co-delame-nase-sluzby/vypis-sluzeb/barka-domaci-hospic-jihlava/</a:t>
            </a:r>
            <a:endParaRPr lang="cs-CZ" sz="4000" dirty="0"/>
          </a:p>
          <a:p>
            <a:r>
              <a:rPr lang="cs-CZ" sz="4000" dirty="0">
                <a:hlinkClick r:id="rId9"/>
              </a:rPr>
              <a:t>https://www.nemji.cz/oddeleni/patologicko-anatomicke-oddeleni/informace-pro-pozustale/</a:t>
            </a:r>
            <a:endParaRPr lang="cs-CZ" sz="4000" dirty="0"/>
          </a:p>
          <a:p>
            <a:r>
              <a:rPr lang="cs-CZ" sz="4000" dirty="0">
                <a:hlinkClick r:id="rId10"/>
              </a:rPr>
              <a:t>https://pelhrimov.charita.cz/jak-pomahame/domaci-hospicova-pece-iris/poradenstvi-pro-pozustale/</a:t>
            </a:r>
            <a:endParaRPr lang="cs-CZ" sz="4000" dirty="0"/>
          </a:p>
          <a:p>
            <a:r>
              <a:rPr lang="cs-CZ" sz="4000" dirty="0">
                <a:hlinkClick r:id="rId11"/>
              </a:rPr>
              <a:t>https://domacipecetrebic.cz/domaci-hospic/</a:t>
            </a:r>
            <a:endParaRPr lang="cs-CZ" sz="4000" dirty="0"/>
          </a:p>
          <a:p>
            <a:r>
              <a:rPr lang="cs-CZ" sz="4000" dirty="0">
                <a:hlinkClick r:id="rId12"/>
              </a:rPr>
              <a:t>https://www.pohrbysmj.cz/</a:t>
            </a:r>
            <a:endParaRPr lang="cs-CZ" sz="4000" dirty="0"/>
          </a:p>
          <a:p>
            <a:r>
              <a:rPr lang="cs-CZ" sz="4000" dirty="0">
                <a:hlinkClick r:id="rId13"/>
              </a:rPr>
              <a:t>https://www.dlouhacesta.cz/</a:t>
            </a:r>
            <a:endParaRPr lang="cs-CZ" sz="4000" dirty="0"/>
          </a:p>
          <a:p>
            <a:endParaRPr lang="cs-CZ" sz="4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22C6D555-1A9C-AC67-E63D-E0251DB1B6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38" y="179500"/>
            <a:ext cx="3740576" cy="3469385"/>
          </a:xfrm>
          <a:prstGeom prst="rect">
            <a:avLst/>
          </a:prstGeom>
        </p:spPr>
      </p:pic>
      <p:pic>
        <p:nvPicPr>
          <p:cNvPr id="1028" name="Picture 4" descr="logo KV">
            <a:extLst>
              <a:ext uri="{FF2B5EF4-FFF2-40B4-BE49-F238E27FC236}">
                <a16:creationId xmlns:a16="http://schemas.microsoft.com/office/drawing/2014/main" id="{5D5FBA09-910D-1F66-F025-5CEA6C41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87" y="5221855"/>
            <a:ext cx="2856167" cy="14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0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1AAFC-1361-CDAB-A89C-E6A7C8D9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6486" cy="1333046"/>
          </a:xfrm>
        </p:spPr>
        <p:txBody>
          <a:bodyPr/>
          <a:lstStyle/>
          <a:p>
            <a:pPr algn="ctr"/>
            <a:r>
              <a:rPr lang="cs-CZ" dirty="0"/>
              <a:t>Mgr. Zdeňka Volavá</a:t>
            </a:r>
          </a:p>
        </p:txBody>
      </p:sp>
      <p:pic>
        <p:nvPicPr>
          <p:cNvPr id="1026" name="Picture 2" descr="centrum paliativní péče Brno">
            <a:extLst>
              <a:ext uri="{FF2B5EF4-FFF2-40B4-BE49-F238E27FC236}">
                <a16:creationId xmlns:a16="http://schemas.microsoft.com/office/drawing/2014/main" id="{BC6C35D2-F2F1-412A-41FB-78927465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46" y="1825626"/>
            <a:ext cx="1136197" cy="11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11094CB-6AA7-1734-7BA5-8B69FD2E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          Předsedkyně organizace Dlouhá cesta,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www.dlouhacesta.cz</a:t>
            </a:r>
            <a:r>
              <a:rPr lang="cs-CZ" dirty="0"/>
              <a:t>  </a:t>
            </a:r>
            <a:r>
              <a:rPr lang="cs-CZ" dirty="0">
                <a:hlinkClick r:id="rId4"/>
              </a:rPr>
              <a:t>zdena@dlouhacesta.cz</a:t>
            </a:r>
            <a:r>
              <a:rPr lang="cs-CZ" dirty="0"/>
              <a:t>  m.606 764 762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7C9C78-ACDB-BB22-488A-9F1126948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926" y="1545739"/>
            <a:ext cx="3402148" cy="32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BA9C5-A7DF-90E9-BCC9-12691A3B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DLOUHÁ CESTA , </a:t>
            </a:r>
            <a:r>
              <a:rPr lang="cs-CZ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z.s</a:t>
            </a:r>
            <a:r>
              <a:rPr lang="cs-CZ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</a:t>
            </a:r>
            <a:b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</a:t>
            </a:r>
            <a:r>
              <a:rPr lang="cs-CZ" sz="3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Pomoc pro všechny, kteří přežili své děti </a:t>
            </a:r>
            <a:br>
              <a:rPr lang="cs-CZ" sz="31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cs-CZ" sz="3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D6044-693A-65DF-DBE5-9B2B37C3D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www.dlouhacesta.cz</a:t>
            </a:r>
            <a:r>
              <a:rPr lang="cs-CZ" b="1" dirty="0"/>
              <a:t>                   </a:t>
            </a:r>
            <a:r>
              <a:rPr lang="cs-CZ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www.prazdnakolebka.cz</a:t>
            </a:r>
            <a:endParaRPr lang="cs-CZ" b="1" dirty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/>
              <a:t>-  svépomocné skupiny </a:t>
            </a:r>
          </a:p>
          <a:p>
            <a:pPr>
              <a:buFontTx/>
              <a:buChar char="-"/>
            </a:pPr>
            <a:r>
              <a:rPr lang="cs-CZ" dirty="0"/>
              <a:t>laické poradenství – jeden na jednoho – projekt Nejsme sami</a:t>
            </a:r>
          </a:p>
          <a:p>
            <a:pPr>
              <a:buFontTx/>
              <a:buChar char="-"/>
            </a:pPr>
            <a:r>
              <a:rPr lang="cs-CZ" dirty="0"/>
              <a:t>program Vědomý zármutek</a:t>
            </a:r>
          </a:p>
          <a:p>
            <a:pPr>
              <a:buFontTx/>
              <a:buChar char="-"/>
            </a:pPr>
            <a:r>
              <a:rPr lang="cs-CZ" dirty="0"/>
              <a:t>osvěta laické i odborné veřejnosti</a:t>
            </a:r>
          </a:p>
          <a:p>
            <a:pPr>
              <a:buFontTx/>
              <a:buChar char="-"/>
            </a:pPr>
            <a:r>
              <a:rPr lang="cs-CZ" dirty="0"/>
              <a:t>rekondiční pobyty pro pozůstalé rodiny </a:t>
            </a:r>
          </a:p>
          <a:p>
            <a:pPr>
              <a:buFontTx/>
              <a:buChar char="-"/>
            </a:pPr>
            <a:r>
              <a:rPr lang="cs-CZ" dirty="0"/>
              <a:t>pobyty pro pozůstalé děti</a:t>
            </a:r>
          </a:p>
          <a:p>
            <a:pPr>
              <a:buFontTx/>
              <a:buChar char="-"/>
            </a:pPr>
            <a:r>
              <a:rPr lang="cs-CZ" dirty="0"/>
              <a:t>akce v ČR – Zapalme svíčku – světový den vzpomínky na zesnulé děti </a:t>
            </a:r>
          </a:p>
          <a:p>
            <a:pPr>
              <a:buFontTx/>
              <a:buChar char="-"/>
            </a:pPr>
            <a:r>
              <a:rPr lang="cs-CZ" dirty="0"/>
              <a:t>projekt Barevný anděl – přestavba pokojíku</a:t>
            </a:r>
          </a:p>
          <a:p>
            <a:pPr>
              <a:buFontTx/>
              <a:buChar char="-"/>
            </a:pPr>
            <a:r>
              <a:rPr lang="cs-CZ" dirty="0"/>
              <a:t>Divadelní představení – Budu všude kolem tebe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u="sng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u="sng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8DD7E9-7268-9168-F900-85D34E450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722" y="141854"/>
            <a:ext cx="3239078" cy="17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4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67C2F-FAC9-FCEC-C242-FB1D3B95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Laické poradenství pro pozůstalé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84732-F6E1-3E65-17B5-9F986783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Unikátní projekt „Nejsme sami“     DLOUHÉ CESTY,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r>
              <a:rPr lang="cs-CZ" dirty="0"/>
              <a:t>Rodič po ztrátě dítěte minimálně rok, může pomáhat dalším rodinám po ztrátě</a:t>
            </a:r>
          </a:p>
          <a:p>
            <a:r>
              <a:rPr lang="cs-CZ" dirty="0"/>
              <a:t>Rodič musí projít psychologickým testováním</a:t>
            </a:r>
          </a:p>
          <a:p>
            <a:r>
              <a:rPr lang="cs-CZ" dirty="0"/>
              <a:t>Rodič se vzdělává ve výcviku laického poradenství</a:t>
            </a:r>
          </a:p>
          <a:p>
            <a:r>
              <a:rPr lang="cs-CZ" dirty="0"/>
              <a:t>Rodič pracuje v daném kraji, jako dobrovolník a je mu přidělován koordinátorem projektu zasažený rodič</a:t>
            </a:r>
          </a:p>
          <a:p>
            <a:r>
              <a:rPr lang="cs-CZ" dirty="0"/>
              <a:t>2x ročně supervize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58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F17EC-6C70-ED11-F7CF-79CD5708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 poradny pro pozůstalé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25813-1C10-90A9-78DE-9D8DA656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www.cestadomu.cz</a:t>
            </a:r>
            <a:r>
              <a:rPr lang="cs-CZ" dirty="0"/>
              <a:t>  - Praha</a:t>
            </a:r>
          </a:p>
          <a:p>
            <a:r>
              <a:rPr lang="cs-CZ" dirty="0">
                <a:hlinkClick r:id="rId3"/>
              </a:rPr>
              <a:t>www.poradna-vigvam.cz</a:t>
            </a:r>
            <a:r>
              <a:rPr lang="cs-CZ" dirty="0"/>
              <a:t> – Středočeský kraj</a:t>
            </a:r>
          </a:p>
          <a:p>
            <a:r>
              <a:rPr lang="cs-CZ" dirty="0">
                <a:hlinkClick r:id="rId4"/>
              </a:rPr>
              <a:t>www.mhondrasek.cz</a:t>
            </a:r>
            <a:r>
              <a:rPr lang="cs-CZ" dirty="0"/>
              <a:t> – Moravskoslezský kraj</a:t>
            </a:r>
          </a:p>
          <a:p>
            <a:r>
              <a:rPr lang="cs-CZ" dirty="0">
                <a:hlinkClick r:id="rId5"/>
              </a:rPr>
              <a:t>www.klarapomaha.cz</a:t>
            </a:r>
            <a:r>
              <a:rPr lang="cs-CZ" dirty="0"/>
              <a:t> – Jihomoravský kraj</a:t>
            </a:r>
          </a:p>
          <a:p>
            <a:r>
              <a:rPr lang="cs-CZ" dirty="0">
                <a:hlinkClick r:id="rId6"/>
              </a:rPr>
              <a:t>www.plzenskazastavka.cz</a:t>
            </a:r>
            <a:r>
              <a:rPr lang="cs-CZ" dirty="0"/>
              <a:t> – Plzeňský kraj</a:t>
            </a:r>
          </a:p>
          <a:p>
            <a:r>
              <a:rPr lang="cs-CZ" dirty="0">
                <a:hlinkClick r:id="rId7"/>
              </a:rPr>
              <a:t>www.modrapomnenka.cz</a:t>
            </a:r>
            <a:r>
              <a:rPr lang="cs-CZ" dirty="0"/>
              <a:t> – Jihočeský kraj</a:t>
            </a:r>
          </a:p>
          <a:p>
            <a:r>
              <a:rPr lang="cs-CZ" dirty="0">
                <a:hlinkClick r:id="rId8"/>
              </a:rPr>
              <a:t>https://kaplani.fnol.cz/poradna-horec</a:t>
            </a:r>
            <a:r>
              <a:rPr lang="cs-CZ" dirty="0"/>
              <a:t> - Olomoucký kraj</a:t>
            </a:r>
          </a:p>
          <a:p>
            <a:r>
              <a:rPr lang="cs-CZ" dirty="0">
                <a:hlinkClick r:id="rId9"/>
              </a:rPr>
              <a:t>https://www.kntb.cz/informace-pro-pozustale</a:t>
            </a:r>
            <a:r>
              <a:rPr lang="cs-CZ" dirty="0"/>
              <a:t> - Zlínský kraj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8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311DE-CD69-985F-7CDC-EC51BC94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Neziskové organizace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C3C67-E6B2-442B-8BA3-48DD80D7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Plzeňská zastávka </a:t>
            </a:r>
            <a:r>
              <a:rPr lang="cs-CZ" dirty="0" err="1"/>
              <a:t>z.s</a:t>
            </a:r>
            <a:r>
              <a:rPr lang="cs-CZ" dirty="0"/>
              <a:t>. – poradna pro pozůstalé</a:t>
            </a:r>
          </a:p>
          <a:p>
            <a:r>
              <a:rPr lang="cs-CZ" dirty="0"/>
              <a:t>Dlouhá cesta </a:t>
            </a:r>
            <a:r>
              <a:rPr lang="cs-CZ" dirty="0" err="1"/>
              <a:t>z.s</a:t>
            </a:r>
            <a:r>
              <a:rPr lang="cs-CZ" dirty="0"/>
              <a:t>.- pomoc pro všechny, kteří přežili své děti</a:t>
            </a:r>
          </a:p>
          <a:p>
            <a:r>
              <a:rPr lang="cs-CZ" dirty="0"/>
              <a:t>Klára pomáhá, </a:t>
            </a:r>
            <a:r>
              <a:rPr lang="cs-CZ" dirty="0" err="1"/>
              <a:t>z.s</a:t>
            </a:r>
            <a:r>
              <a:rPr lang="cs-CZ" dirty="0"/>
              <a:t>. – pomoc pečujícím a pozůstalým</a:t>
            </a:r>
          </a:p>
          <a:p>
            <a:r>
              <a:rPr lang="cs-CZ" dirty="0"/>
              <a:t>Poradna VIGVAM, </a:t>
            </a:r>
            <a:r>
              <a:rPr lang="cs-CZ" dirty="0" err="1"/>
              <a:t>z.ú</a:t>
            </a:r>
            <a:r>
              <a:rPr lang="cs-CZ" dirty="0"/>
              <a:t>. – podpora pozůstalým rodinám a dětem</a:t>
            </a:r>
          </a:p>
          <a:p>
            <a:r>
              <a:rPr lang="cs-CZ" dirty="0"/>
              <a:t>Nadační fond Vrba – pomáháme ovdovělým rodinám s dětmi</a:t>
            </a:r>
          </a:p>
          <a:p>
            <a:r>
              <a:rPr lang="cs-CZ" dirty="0"/>
              <a:t>Dítě v srdci, </a:t>
            </a:r>
            <a:r>
              <a:rPr lang="cs-CZ" dirty="0" err="1"/>
              <a:t>z.s</a:t>
            </a:r>
            <a:r>
              <a:rPr lang="cs-CZ" dirty="0"/>
              <a:t>. – poradenství při ztrátě miminka</a:t>
            </a:r>
          </a:p>
          <a:p>
            <a:r>
              <a:rPr lang="cs-CZ" dirty="0"/>
              <a:t>Jihočeské centrum pomoci Modrá pomněnka, </a:t>
            </a:r>
            <a:r>
              <a:rPr lang="cs-CZ" dirty="0" err="1"/>
              <a:t>z.s</a:t>
            </a:r>
            <a:r>
              <a:rPr lang="cs-CZ" dirty="0"/>
              <a:t>. – centrum pomoci rodinám nevyléčitelně nemocným a pozůstalým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42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1AAFC-1361-CDAB-A89C-E6A7C8D9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6486" cy="1333046"/>
          </a:xfrm>
        </p:spPr>
        <p:txBody>
          <a:bodyPr/>
          <a:lstStyle/>
          <a:p>
            <a:pPr algn="ctr"/>
            <a:r>
              <a:rPr lang="cs-CZ" dirty="0"/>
              <a:t>Dagmar Šléglová</a:t>
            </a:r>
          </a:p>
        </p:txBody>
      </p:sp>
      <p:pic>
        <p:nvPicPr>
          <p:cNvPr id="1026" name="Picture 2" descr="centrum paliativní péče Brno">
            <a:extLst>
              <a:ext uri="{FF2B5EF4-FFF2-40B4-BE49-F238E27FC236}">
                <a16:creationId xmlns:a16="http://schemas.microsoft.com/office/drawing/2014/main" id="{BC6C35D2-F2F1-412A-41FB-78927465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46" y="1825626"/>
            <a:ext cx="1136197" cy="11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11094CB-6AA7-1734-7BA5-8B69FD2E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Předsedkyně Asociace poradců pro pozůstalé,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Zástupný obsah 4" descr="Obsah obrázku osoba, Lidská tvář, interiér, zeď&#10;&#10;Popis byl vytvořen automaticky">
            <a:extLst>
              <a:ext uri="{FF2B5EF4-FFF2-40B4-BE49-F238E27FC236}">
                <a16:creationId xmlns:a16="http://schemas.microsoft.com/office/drawing/2014/main" id="{446CA3D3-C235-A225-18AA-3F3D380D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0384" y="1941210"/>
            <a:ext cx="2923917" cy="21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4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DC1D3-3A1E-215D-3D58-140A751B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témata v péči o pozůstalé řešíme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CC2D5-569A-4620-2A48-5158D134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Sebevraždy</a:t>
            </a:r>
          </a:p>
          <a:p>
            <a:r>
              <a:rPr lang="cs-CZ" dirty="0"/>
              <a:t>Vraždy</a:t>
            </a:r>
          </a:p>
          <a:p>
            <a:r>
              <a:rPr lang="cs-CZ" dirty="0"/>
              <a:t>Vdovy a vdovci</a:t>
            </a:r>
          </a:p>
          <a:p>
            <a:r>
              <a:rPr lang="cs-CZ" dirty="0"/>
              <a:t>Neuznaný zármutek – truchlení milenců, po potratu, LGBT+, po zvířeti, po končetině      </a:t>
            </a:r>
          </a:p>
          <a:p>
            <a:r>
              <a:rPr lang="cs-CZ" dirty="0"/>
              <a:t>Truchlení dětí</a:t>
            </a:r>
          </a:p>
          <a:p>
            <a:r>
              <a:rPr lang="cs-CZ" dirty="0"/>
              <a:t>Perinatální ztráta   </a:t>
            </a:r>
          </a:p>
          <a:p>
            <a:r>
              <a:rPr lang="cs-CZ" dirty="0"/>
              <a:t>Úmrtí dopravní nehodou</a:t>
            </a:r>
          </a:p>
          <a:p>
            <a:r>
              <a:rPr lang="cs-CZ" dirty="0"/>
              <a:t>Pádem stromu</a:t>
            </a:r>
          </a:p>
          <a:p>
            <a:r>
              <a:rPr lang="cs-CZ" dirty="0"/>
              <a:t>Utonutím</a:t>
            </a:r>
          </a:p>
          <a:p>
            <a:r>
              <a:rPr lang="cs-CZ" dirty="0"/>
              <a:t>Úmrtí při výkonu služby ( voják, hasič, zdravotník, řemeslník )</a:t>
            </a:r>
          </a:p>
          <a:p>
            <a:r>
              <a:rPr lang="cs-CZ" dirty="0"/>
              <a:t>Anticipovaný zármutek – truchlení před úmrtím ( nemocí, stářím 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460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4C01B-5AAC-DEAC-D105-846D4CA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D98CDE-50FB-5538-BD8B-0EF7B8CE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086" y="1825625"/>
            <a:ext cx="7456714" cy="261574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30" name="Picture 10" descr="Zármutek dětí a dospívajících">
            <a:extLst>
              <a:ext uri="{FF2B5EF4-FFF2-40B4-BE49-F238E27FC236}">
                <a16:creationId xmlns:a16="http://schemas.microsoft.com/office/drawing/2014/main" id="{777BBDB8-142F-4656-2AA8-27C1341F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25" y="1919059"/>
            <a:ext cx="2432956" cy="34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tika a právo v péči o rodiny po ztrátě dítěte Grada Milfait Steinlauf">
            <a:extLst>
              <a:ext uri="{FF2B5EF4-FFF2-40B4-BE49-F238E27FC236}">
                <a16:creationId xmlns:a16="http://schemas.microsoft.com/office/drawing/2014/main" id="{FCCE0A41-398C-1BC3-AB5C-B18A1065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31" y="1919059"/>
            <a:ext cx="2437812" cy="34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0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AA33C-F4B6-5ABC-0753-7EACDFE1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Vzdělávání, informační portály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0D185-D925-3AE0-A83C-9B023598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https://www.perinatalniztrata.cz/</a:t>
            </a:r>
            <a:endParaRPr lang="cs-CZ" dirty="0"/>
          </a:p>
          <a:p>
            <a:pPr marL="0" indent="0" algn="l">
              <a:buNone/>
            </a:pPr>
            <a:r>
              <a:rPr lang="cs-CZ" sz="2000" dirty="0"/>
              <a:t>Informační portál o perinatální ztrátě pro zdravotnické a pečující profese. Praktické informace pro porodní asistentky, zdravotní sestry, lékařky a lékaře a pro všechny odborné profese.</a:t>
            </a:r>
          </a:p>
          <a:p>
            <a:r>
              <a:rPr lang="cs-CZ" dirty="0">
                <a:hlinkClick r:id="rId3"/>
              </a:rPr>
              <a:t>http://www.jsmeblizkovam.cz/index.php/vzdelavani/30-poradenstvi-pro-pozustale</a:t>
            </a:r>
            <a:endParaRPr lang="cs-CZ" dirty="0"/>
          </a:p>
          <a:p>
            <a:pPr marL="0" indent="0">
              <a:buNone/>
            </a:pPr>
            <a:r>
              <a:rPr lang="cs-CZ" sz="2000" dirty="0"/>
              <a:t>Přípravný kurz pro kvalifikaci Poradce pro pozůstalé</a:t>
            </a:r>
          </a:p>
          <a:p>
            <a:r>
              <a:rPr lang="cs-CZ" dirty="0">
                <a:hlinkClick r:id="rId4"/>
              </a:rPr>
              <a:t>https://eshop.poradna-vigvam.cz/kurzy-odbornici/</a:t>
            </a:r>
            <a:endParaRPr lang="cs-CZ" dirty="0"/>
          </a:p>
          <a:p>
            <a:r>
              <a:rPr lang="cs-CZ" dirty="0">
                <a:hlinkClick r:id="rId5"/>
              </a:rPr>
              <a:t>https://www.cestadomu.cz/kalendar-vzdelavacich-akci</a:t>
            </a:r>
            <a:endParaRPr lang="cs-CZ" dirty="0"/>
          </a:p>
          <a:p>
            <a:r>
              <a:rPr lang="cs-CZ" dirty="0">
                <a:hlinkClick r:id="rId6"/>
              </a:rPr>
              <a:t>https://www.jinejsvet.cz/</a:t>
            </a:r>
            <a:endParaRPr lang="cs-CZ" dirty="0"/>
          </a:p>
          <a:p>
            <a:pPr marL="0" indent="0">
              <a:buNone/>
            </a:pPr>
            <a:r>
              <a:rPr lang="cs-CZ" sz="2100" b="0" i="0" dirty="0">
                <a:effectLst/>
              </a:rPr>
              <a:t>Portál a program organizace Klára pomáhá pro děti a mladé lidi, kterým někdo zemřel a jejich okolí: kamarády, rodinu, školu.</a:t>
            </a:r>
            <a:endParaRPr lang="cs-CZ" sz="2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455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3868D-1506-24E1-CAF5-BA9C3D6E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podporu potřebují pozůstalí?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76A24-B34A-BC61-38B4-D59694A2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Psychickou</a:t>
            </a:r>
            <a:r>
              <a:rPr lang="cs-CZ" dirty="0"/>
              <a:t> – potřeba mluvit o úmrtí, nevědí jak zvládat vlastní </a:t>
            </a:r>
          </a:p>
          <a:p>
            <a:pPr marL="0" indent="0">
              <a:buNone/>
            </a:pPr>
            <a:r>
              <a:rPr lang="cs-CZ" dirty="0"/>
              <a:t>                               reakce a reakce okolí  aj.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Pragmatickou</a:t>
            </a:r>
            <a:r>
              <a:rPr lang="cs-CZ" dirty="0"/>
              <a:t> – pomoc při úpravě těla zesnulého, výběr rakve aj.</a:t>
            </a:r>
          </a:p>
          <a:p>
            <a:endParaRPr lang="cs-CZ" dirty="0"/>
          </a:p>
          <a:p>
            <a:r>
              <a:rPr lang="cs-CZ" b="1" dirty="0"/>
              <a:t>Informační </a:t>
            </a:r>
            <a:r>
              <a:rPr lang="cs-CZ" dirty="0"/>
              <a:t>– kde se nachází tělo zesnulého, jaká je lhůta k  </a:t>
            </a:r>
          </a:p>
          <a:p>
            <a:pPr marL="0" indent="0">
              <a:buNone/>
            </a:pPr>
            <a:r>
              <a:rPr lang="cs-CZ" dirty="0"/>
              <a:t>                              objednávce pohřbu aj.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Ekonomickou</a:t>
            </a:r>
            <a:r>
              <a:rPr lang="cs-CZ" dirty="0"/>
              <a:t>  - pohřebné, sirotčí důchod, dotace,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378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D7CD-F8F3-8534-2564-D4337AEE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podpora pozůstalých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60FEC-F4AF-4FAA-2859-6AF4A3A9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https://mmr.gov.cz/cs/ministerstvo/</a:t>
            </a:r>
            <a:r>
              <a:rPr lang="cs-CZ" dirty="0" err="1">
                <a:hlinkClick r:id="rId2"/>
              </a:rPr>
              <a:t>pohrebnictvi</a:t>
            </a:r>
            <a:r>
              <a:rPr lang="cs-CZ" dirty="0">
                <a:hlinkClick r:id="rId2"/>
              </a:rPr>
              <a:t>/aktuality/</a:t>
            </a:r>
            <a:r>
              <a:rPr lang="cs-CZ" dirty="0" err="1">
                <a:hlinkClick r:id="rId2"/>
              </a:rPr>
              <a:t>mmr</a:t>
            </a:r>
            <a:r>
              <a:rPr lang="cs-CZ" dirty="0">
                <a:hlinkClick r:id="rId2"/>
              </a:rPr>
              <a:t>-vydalo-</a:t>
            </a:r>
            <a:r>
              <a:rPr lang="cs-CZ" dirty="0" err="1">
                <a:hlinkClick r:id="rId2"/>
              </a:rPr>
              <a:t>brozuru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zakladni</a:t>
            </a:r>
            <a:r>
              <a:rPr lang="cs-CZ" dirty="0">
                <a:hlinkClick r:id="rId2"/>
              </a:rPr>
              <a:t>-informace-pro-</a:t>
            </a:r>
            <a:r>
              <a:rPr lang="cs-CZ" dirty="0" err="1">
                <a:hlinkClick r:id="rId2"/>
              </a:rPr>
              <a:t>pozu</a:t>
            </a:r>
            <a:r>
              <a:rPr lang="cs-CZ" dirty="0">
                <a:hlinkClick r:id="rId2"/>
              </a:rPr>
              <a:t>-(1)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Brožurka – </a:t>
            </a:r>
            <a:r>
              <a:rPr lang="cs-CZ" b="1" dirty="0"/>
              <a:t>Základní informace pro pozůstalé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https://mmr.gov.cz/cs/ministerstvo/pohrebnictvi/aktuality/brozurka-pohreb-a-jeho-organizace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Brožurka – </a:t>
            </a:r>
            <a:r>
              <a:rPr lang="cs-CZ" b="1" dirty="0"/>
              <a:t>Pohřeb a jeho organizace</a:t>
            </a:r>
          </a:p>
          <a:p>
            <a:endParaRPr lang="cs-CZ" dirty="0"/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103DA91D-E0CE-16D1-F1F2-7058C638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537" y="663720"/>
            <a:ext cx="3375264" cy="7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32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4BAE2-905D-C5C5-CC27-0C591809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podpora pozůstalých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5CCE3-1422-CD83-485A-FBEF0E68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DOBRÝ ANDĚL, nadace     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www.dobryandel.cz</a:t>
            </a:r>
            <a:endParaRPr lang="cs-CZ" dirty="0"/>
          </a:p>
          <a:p>
            <a:r>
              <a:rPr lang="cs-CZ" dirty="0"/>
              <a:t>Nadace EP </a:t>
            </a:r>
            <a:r>
              <a:rPr lang="cs-CZ" dirty="0" err="1"/>
              <a:t>Corporate</a:t>
            </a:r>
            <a:r>
              <a:rPr lang="cs-CZ" dirty="0"/>
              <a:t> Group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https://www.nadaceepcg.cz/s/program-pro-pozustale-rodiny</a:t>
            </a:r>
            <a:endParaRPr lang="cs-CZ" dirty="0"/>
          </a:p>
          <a:p>
            <a:r>
              <a:rPr lang="cs-CZ" dirty="0" err="1"/>
              <a:t>Donio</a:t>
            </a:r>
            <a:r>
              <a:rPr lang="cs-CZ" dirty="0"/>
              <a:t> </a:t>
            </a:r>
            <a:r>
              <a:rPr lang="cs-CZ" dirty="0" err="1"/>
              <a:t>s.r.o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https://www.donio.cz/DobrocinneSbirky</a:t>
            </a:r>
            <a:endParaRPr lang="cs-CZ" dirty="0"/>
          </a:p>
          <a:p>
            <a:r>
              <a:rPr lang="cs-CZ" dirty="0"/>
              <a:t>Nadace policistů a hasičů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https://www.nadacepah.cz/</a:t>
            </a:r>
            <a:endParaRPr lang="cs-CZ" dirty="0"/>
          </a:p>
          <a:p>
            <a:r>
              <a:rPr lang="cs-CZ" dirty="0"/>
              <a:t>Vojenský fond solidarity</a:t>
            </a:r>
          </a:p>
          <a:p>
            <a:pPr marL="0" indent="0">
              <a:buNone/>
            </a:pPr>
            <a:r>
              <a:rPr lang="cs-CZ" dirty="0">
                <a:hlinkClick r:id="rId6"/>
              </a:rPr>
              <a:t>https://fondsolidarity.army.cz/klienti-vojenskeho-fondu-solidarity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74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EB998-C6F7-C232-BD7A-44D14A39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dlouho potřebují pozůstalí podporu?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EE465-5869-74D2-5642-5D65D669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to zcela individuální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Krátkodobou – jedna návštěva, jeden kontakt</a:t>
            </a:r>
          </a:p>
          <a:p>
            <a:r>
              <a:rPr lang="cs-CZ" dirty="0"/>
              <a:t>Dlouhodobou – častější doprovázení, vícečetné návštěvy, účast na   </a:t>
            </a:r>
          </a:p>
          <a:p>
            <a:pPr marL="0" indent="0">
              <a:buNone/>
            </a:pPr>
            <a:r>
              <a:rPr lang="cs-CZ" dirty="0"/>
              <a:t>                                    akcích pro pozůstalé, </a:t>
            </a:r>
            <a:r>
              <a:rPr lang="cs-CZ" b="1" dirty="0"/>
              <a:t>svépomocné skupiny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 co nám jde?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 </a:t>
            </a:r>
            <a:r>
              <a:rPr lang="cs-CZ" b="1" dirty="0"/>
              <a:t>...doprovodit pozůstalého v jeho zármutku…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7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164A7-8501-D2D6-ACEE-F5F89ED3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!!! Děkuji za pozornost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FD71B3-3CEC-4F07-17E9-3D7A60309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dirty="0"/>
              <a:t> Dagmar Šléglová</a:t>
            </a:r>
          </a:p>
          <a:p>
            <a:pPr marL="0" lvl="0" indent="0" algn="ctr">
              <a:buNone/>
            </a:pPr>
            <a:r>
              <a:rPr lang="cs-CZ" dirty="0"/>
              <a:t>m: 739 525 072</a:t>
            </a:r>
          </a:p>
          <a:p>
            <a:pPr marL="0" lvl="0" indent="0" algn="ctr">
              <a:buNone/>
            </a:pPr>
            <a:r>
              <a:rPr lang="cs-CZ" dirty="0"/>
              <a:t>e-mail: </a:t>
            </a:r>
            <a:r>
              <a:rPr lang="cs-CZ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dagmar.sleglova@poradci-pro-pozustale.cz</a:t>
            </a:r>
            <a:endParaRPr lang="cs-CZ" u="sng" dirty="0"/>
          </a:p>
          <a:p>
            <a:pPr marL="0" lvl="0" indent="0">
              <a:buNone/>
            </a:pPr>
            <a:endParaRPr lang="cs-CZ" u="sng" dirty="0"/>
          </a:p>
          <a:p>
            <a:pPr marL="0" lvl="0" indent="0">
              <a:buNone/>
            </a:pPr>
            <a:endParaRPr lang="cs-CZ" u="sng" dirty="0"/>
          </a:p>
          <a:p>
            <a:pPr marL="0" lvl="0" indent="0" algn="ctr">
              <a:buNone/>
            </a:pPr>
            <a:r>
              <a:rPr lang="cs-CZ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www.poradci-pro-pozustale.cz</a:t>
            </a:r>
            <a:r>
              <a:rPr lang="cs-CZ" u="sng" dirty="0"/>
              <a:t>        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B35013-6C5D-A1BB-C981-75F396B03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47" y="4191679"/>
            <a:ext cx="2108635" cy="21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B5496-4A92-EE0A-BDCE-1A252224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Odborné poradenství pro pozůstalé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E4F09-7D20-EBE8-8A92-CD076137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roce 2012 vzniká profesní kvalifikace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Poradce/poradkyně pro pozůstalé</a:t>
            </a:r>
            <a:r>
              <a:rPr lang="cs-CZ" dirty="0"/>
              <a:t> ( kód: 69-020-M)</a:t>
            </a:r>
          </a:p>
          <a:p>
            <a:pPr marL="0" indent="0">
              <a:buNone/>
            </a:pPr>
            <a:r>
              <a:rPr lang="cs-CZ" sz="1900" i="1" dirty="0">
                <a:hlinkClick r:id="rId2"/>
              </a:rPr>
              <a:t>https://www.narodnikvalifikace.cz/kvalifikace-475-Poradceporadkyne_pro_pozustale/revize-4080</a:t>
            </a:r>
            <a:endParaRPr lang="cs-CZ" sz="1900" i="1" dirty="0"/>
          </a:p>
          <a:p>
            <a:pPr marL="0" indent="0">
              <a:buNone/>
            </a:pPr>
            <a:endParaRPr lang="cs-CZ" sz="1900" i="1" dirty="0"/>
          </a:p>
          <a:p>
            <a:pPr marL="0" indent="0">
              <a:buNone/>
            </a:pPr>
            <a:r>
              <a:rPr lang="cs-CZ" dirty="0"/>
              <a:t>další možnou specializací pro poradce je kvalifikace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Průvodce/průvodkyně umírajících a pozůstalých </a:t>
            </a:r>
            <a:r>
              <a:rPr lang="cs-CZ" dirty="0"/>
              <a:t>(kód: 69-056-M)</a:t>
            </a:r>
          </a:p>
          <a:p>
            <a:pPr marL="0" indent="0">
              <a:buNone/>
            </a:pPr>
            <a:r>
              <a:rPr lang="cs-CZ" sz="1700" dirty="0">
                <a:hlinkClick r:id="rId3"/>
              </a:rPr>
              <a:t>https://www.narodnikvalifikace.cz/kvalifikace-817-Pruvodcepruvodkyne_umirajicich_a_pozustalych/revize-3631</a:t>
            </a: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dirty="0"/>
              <a:t>Profesní kvalifikace jsou uvedeny v Národní soustavě kvalifikací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www.narodnikvalifikace.cz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Autorizující orgán je Ministerstvo pro místní rozvoj ČR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www.mmr.cz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8C1A8C2-730D-3B58-9E7A-E8B3145C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51" y="5583529"/>
            <a:ext cx="3375264" cy="7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0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AA6F9-1FCC-71A5-482A-91C92691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Asociace poradců pro pozůstalé, </a:t>
            </a:r>
            <a:r>
              <a:rPr lang="cs-CZ" b="1" dirty="0" err="1"/>
              <a:t>z.s</a:t>
            </a:r>
            <a:r>
              <a:rPr lang="cs-CZ" b="1" dirty="0"/>
              <a:t>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111F3-AD79-FC3A-B3AC-87128FDD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od roku 2015 sdružuje poradce pro pozůstalé ČR </a:t>
            </a:r>
          </a:p>
          <a:p>
            <a:r>
              <a:rPr lang="cs-CZ" dirty="0"/>
              <a:t>v APPP je nyní 103 členů</a:t>
            </a:r>
          </a:p>
          <a:p>
            <a:r>
              <a:rPr lang="cs-CZ" dirty="0"/>
              <a:t>celkem je uděleno 312 profesních kvalifikací</a:t>
            </a:r>
          </a:p>
          <a:p>
            <a:r>
              <a:rPr lang="cs-CZ" dirty="0"/>
              <a:t>je vytvořena mapa poradenských míst a kontaktů na poradce </a:t>
            </a:r>
          </a:p>
          <a:p>
            <a:pPr marL="0" indent="0" algn="ctr">
              <a:buNone/>
            </a:pPr>
            <a:r>
              <a:rPr lang="cs-CZ" dirty="0"/>
              <a:t>              </a:t>
            </a:r>
            <a:r>
              <a:rPr lang="cs-CZ" dirty="0">
                <a:hlinkClick r:id="rId2"/>
              </a:rPr>
              <a:t>https://poradci-pro-pozustale.cz/kontakt/</a:t>
            </a:r>
            <a:endParaRPr lang="cs-CZ" dirty="0"/>
          </a:p>
          <a:p>
            <a:r>
              <a:rPr lang="cs-CZ" dirty="0"/>
              <a:t>poradci mají pravidelnou supervizi </a:t>
            </a:r>
          </a:p>
          <a:p>
            <a:r>
              <a:rPr lang="cs-CZ" dirty="0"/>
              <a:t>je vytvořen etický kodex poradce pro pozůstalé</a:t>
            </a:r>
          </a:p>
          <a:p>
            <a:r>
              <a:rPr lang="cs-CZ" dirty="0"/>
              <a:t>pracuje na strategických dokumentech pro podporu pozůstalých v ČR</a:t>
            </a:r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www.poradci-pro-pozustale.cz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C7736D-CF6E-FB22-62CD-F3D0CDFA8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276" y="106013"/>
            <a:ext cx="2108635" cy="21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0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1C5EB-E576-0577-87C3-D0A94F0F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dokumenty, 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2AF12-0327-74D4-9CA6-59E2A24D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letošním roce jsme pracovali:</a:t>
            </a:r>
          </a:p>
          <a:p>
            <a:pPr marL="0" indent="0">
              <a:buNone/>
            </a:pPr>
            <a:r>
              <a:rPr lang="cs-CZ" dirty="0"/>
              <a:t> - s organizací Pallium, </a:t>
            </a:r>
            <a:r>
              <a:rPr lang="cs-CZ" dirty="0" err="1"/>
              <a:t>z.ú</a:t>
            </a:r>
            <a:r>
              <a:rPr lang="cs-CZ" dirty="0"/>
              <a:t>. na dokumentu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b="1" dirty="0"/>
              <a:t>„Model péče a podpory pro pozůstalé“ </a:t>
            </a:r>
            <a:r>
              <a:rPr lang="cs-CZ" dirty="0"/>
              <a:t>– nyní bude testován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 - s MMR ČR, MZ ČR a MPSV ČR  na dokumentu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b="1" dirty="0"/>
              <a:t>„Metodické doporučení ministerstva zdravotnictví při zacházení s  </a:t>
            </a:r>
          </a:p>
          <a:p>
            <a:pPr marL="0" indent="0">
              <a:buNone/>
            </a:pPr>
            <a:r>
              <a:rPr lang="cs-CZ" b="1" dirty="0"/>
              <a:t>   tělem zemřelého“</a:t>
            </a:r>
          </a:p>
          <a:p>
            <a:r>
              <a:rPr lang="cs-CZ" dirty="0"/>
              <a:t>Je vypracován a publikován dokument pro MPSV ČR </a:t>
            </a:r>
          </a:p>
          <a:p>
            <a:pPr marL="0" indent="0">
              <a:buNone/>
            </a:pPr>
            <a:r>
              <a:rPr lang="cs-CZ" dirty="0"/>
              <a:t>  „</a:t>
            </a:r>
            <a:r>
              <a:rPr lang="cs-CZ" sz="2600" b="1" dirty="0"/>
              <a:t>Doporučený postup pro provádění základní činnosti při poskytování     sociálních služeb. Pomoc osobám blízkým k vyrovnávání se s traumatem spojeným s umíráním a úmrtím blízké osoby.“</a:t>
            </a:r>
          </a:p>
          <a:p>
            <a:r>
              <a:rPr lang="cs-CZ" sz="2600" dirty="0"/>
              <a:t>Spolupracujeme s NÚDZ v oblasti prevence a </a:t>
            </a:r>
            <a:r>
              <a:rPr lang="cs-CZ" sz="2600" dirty="0" err="1"/>
              <a:t>postvence</a:t>
            </a:r>
            <a:r>
              <a:rPr lang="cs-CZ" sz="2600" dirty="0"/>
              <a:t> sebevražd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64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FBFD7-FC1C-6E5A-1C68-EFA15064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4DFE8-AEB6-5BEF-14AD-7E536118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 descr="Náročné, krizové a mimořádné situace v kontextu rezidenčních služeb. Umírání, doprovázení a smrt uživatelů se zdravotním postižením">
            <a:extLst>
              <a:ext uri="{FF2B5EF4-FFF2-40B4-BE49-F238E27FC236}">
                <a16:creationId xmlns:a16="http://schemas.microsoft.com/office/drawing/2014/main" id="{9894FAA5-0594-7C30-19EE-C95D5130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74" y="1825625"/>
            <a:ext cx="3129588" cy="42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radenství pro pozůstalé">
            <a:extLst>
              <a:ext uri="{FF2B5EF4-FFF2-40B4-BE49-F238E27FC236}">
                <a16:creationId xmlns:a16="http://schemas.microsoft.com/office/drawing/2014/main" id="{272BE212-D66A-4FD2-AA98-18FCE698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89" y="1825625"/>
            <a:ext cx="2942911" cy="42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0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262AF-84CC-F853-5A3B-50802166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7D5C3-49BE-9B53-38B9-01504B863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70000"/>
              </a:lnSpc>
            </a:pPr>
            <a:r>
              <a:rPr lang="cs-CZ" sz="2800" b="1" dirty="0"/>
              <a:t>Zármutek</a:t>
            </a:r>
            <a:r>
              <a:rPr lang="cs-CZ" sz="2800" dirty="0"/>
              <a:t> představuje stav vyplývající ze životní situace – ztráty.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cs-CZ" sz="2800" dirty="0"/>
              <a:t> ( </a:t>
            </a:r>
            <a:r>
              <a:rPr lang="cs-CZ" sz="2800" i="1" dirty="0"/>
              <a:t>Jakoby, 2012 </a:t>
            </a:r>
            <a:r>
              <a:rPr lang="cs-CZ" sz="2800" dirty="0"/>
              <a:t>)</a:t>
            </a:r>
          </a:p>
          <a:p>
            <a:pPr marL="0" lvl="0" indent="0" algn="ctr">
              <a:lnSpc>
                <a:spcPct val="70000"/>
              </a:lnSpc>
              <a:buNone/>
            </a:pPr>
            <a:endParaRPr lang="cs-CZ" sz="2800" dirty="0"/>
          </a:p>
          <a:p>
            <a:pPr lvl="0">
              <a:lnSpc>
                <a:spcPct val="70000"/>
              </a:lnSpc>
            </a:pPr>
            <a:r>
              <a:rPr lang="cs-CZ" sz="2800" b="1" dirty="0"/>
              <a:t>Ztráta</a:t>
            </a:r>
            <a:r>
              <a:rPr lang="cs-CZ" sz="2800" dirty="0"/>
              <a:t>. Ztrátu je možné definovat jako náročnou životní situaci, která je charakterizována dlouhodobým a především nezvratným odloučením od významného objektu ( člověka ), nebo funkce. Čím byla vazba k danému objektu hlubší, budou i projevy truchlení intenzivnější a delší.</a:t>
            </a:r>
          </a:p>
          <a:p>
            <a:pPr marL="0" lvl="0" indent="0" algn="ctr">
              <a:lnSpc>
                <a:spcPct val="70000"/>
              </a:lnSpc>
              <a:buNone/>
            </a:pPr>
            <a:r>
              <a:rPr lang="cs-CZ" sz="2800" dirty="0"/>
              <a:t>( </a:t>
            </a:r>
            <a:r>
              <a:rPr lang="cs-CZ" sz="2800" i="1" dirty="0"/>
              <a:t>Špatenková a kol., 2017 </a:t>
            </a:r>
            <a:r>
              <a:rPr lang="cs-CZ" sz="2800" dirty="0"/>
              <a:t>)</a:t>
            </a:r>
          </a:p>
          <a:p>
            <a:pPr marL="0" lvl="0" indent="0" algn="ctr">
              <a:lnSpc>
                <a:spcPct val="70000"/>
              </a:lnSpc>
              <a:buNone/>
            </a:pPr>
            <a:endParaRPr lang="cs-CZ" sz="2800" dirty="0"/>
          </a:p>
          <a:p>
            <a:pPr lvl="0">
              <a:lnSpc>
                <a:spcPct val="70000"/>
              </a:lnSpc>
            </a:pPr>
            <a:r>
              <a:rPr lang="cs-CZ" sz="2800" b="1" dirty="0"/>
              <a:t>Truchlení</a:t>
            </a:r>
            <a:r>
              <a:rPr lang="cs-CZ" sz="2800" dirty="0"/>
              <a:t> je normální a přirozenou reakcí na jakoukoliv ztrátu.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2800" dirty="0"/>
              <a:t>              ( </a:t>
            </a:r>
            <a:r>
              <a:rPr lang="cs-CZ" sz="2800" i="1" dirty="0"/>
              <a:t>Špatenková a kol., 2014:, </a:t>
            </a:r>
            <a:r>
              <a:rPr lang="cs-CZ" sz="2800" i="1" dirty="0" err="1"/>
              <a:t>Zisook</a:t>
            </a:r>
            <a:r>
              <a:rPr lang="cs-CZ" sz="2800" i="1" dirty="0"/>
              <a:t> a </a:t>
            </a:r>
            <a:r>
              <a:rPr lang="cs-CZ" sz="2800" i="1" dirty="0" err="1"/>
              <a:t>Shear</a:t>
            </a:r>
            <a:r>
              <a:rPr lang="cs-CZ" sz="2800" i="1" dirty="0"/>
              <a:t>, 2009</a:t>
            </a:r>
            <a:r>
              <a:rPr lang="cs-CZ" sz="2800" dirty="0"/>
              <a:t> 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06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37209-9760-58F0-F642-D2E86F55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Truchlení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84B51-8190-B5CE-0BCA-21A5CA62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Truchlení je individuální a sobecké</a:t>
            </a:r>
          </a:p>
          <a:p>
            <a:endParaRPr lang="cs-CZ" dirty="0"/>
          </a:p>
          <a:p>
            <a:r>
              <a:rPr lang="cs-CZ" dirty="0"/>
              <a:t>Jde o nás samotné, o naše další životní bytí, směřování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Pokud je truchlení protrahované, dlouhodobé, zakonzervované ve vlastním popření, je důležitá podpora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86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FA4FA-F06F-FA78-0AFA-C8146DB4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pomoc?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696FD-12B9-41F2-5E17-46CED5FC4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Vnímejme podporu pozůstalých, jako kontinuum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r>
              <a:rPr lang="cs-CZ" sz="1800" i="1" dirty="0"/>
              <a:t>Poradenství pro pozůstalé, Naděžda Špatenková, Grada 2023</a:t>
            </a:r>
          </a:p>
        </p:txBody>
      </p:sp>
      <p:pic>
        <p:nvPicPr>
          <p:cNvPr id="5" name="Obrázek 4" descr="Obsah obrázku text, rukopis, Písmo, papír&#10;&#10;Popis byl vytvořen automaticky">
            <a:extLst>
              <a:ext uri="{FF2B5EF4-FFF2-40B4-BE49-F238E27FC236}">
                <a16:creationId xmlns:a16="http://schemas.microsoft.com/office/drawing/2014/main" id="{03F58110-35E3-EFC8-42D1-B9A72E6C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20" y="2481943"/>
            <a:ext cx="5188359" cy="32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9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1585</Words>
  <Application>Microsoft Office PowerPoint</Application>
  <PresentationFormat>Širokoúhlá obrazovka</PresentationFormat>
  <Paragraphs>264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Motiv Office</vt:lpstr>
      <vt:lpstr>Poradenství pro pozůstalé Profesní kvalifikace</vt:lpstr>
      <vt:lpstr>Dagmar Šléglová</vt:lpstr>
      <vt:lpstr>Odborné poradenství pro pozůstalé</vt:lpstr>
      <vt:lpstr>Asociace poradců pro pozůstalé, z.s. </vt:lpstr>
      <vt:lpstr>Strategické dokumenty, spolupráce</vt:lpstr>
      <vt:lpstr>Literatura:</vt:lpstr>
      <vt:lpstr>Pojmy:</vt:lpstr>
      <vt:lpstr>Truchlení</vt:lpstr>
      <vt:lpstr>Kde hledat pomoc?</vt:lpstr>
      <vt:lpstr>Kdo poskytuje adekvátní oporu pozůstalým?</vt:lpstr>
      <vt:lpstr>Jak je to v ČR?</vt:lpstr>
      <vt:lpstr>Jak je to v ČR? </vt:lpstr>
      <vt:lpstr>Kam a jak nasměrovat pozůstalé</vt:lpstr>
      <vt:lpstr> Podpora v Kraji Vysočina</vt:lpstr>
      <vt:lpstr>Mgr. Zdeňka Volavá</vt:lpstr>
      <vt:lpstr>          DLOUHÁ CESTA , z.s.       Pomoc pro všechny, kteří přežili své děti  </vt:lpstr>
      <vt:lpstr>Laické poradenství pro pozůstalé</vt:lpstr>
      <vt:lpstr>Některé  poradny pro pozůstalé v ČR</vt:lpstr>
      <vt:lpstr>Neziskové organizace v ČR</vt:lpstr>
      <vt:lpstr>Jaká témata v péči o pozůstalé řešíme </vt:lpstr>
      <vt:lpstr>Literatura:</vt:lpstr>
      <vt:lpstr>Vzdělávání, informační portály</vt:lpstr>
      <vt:lpstr>Jakou podporu potřebují pozůstalí? </vt:lpstr>
      <vt:lpstr>Informační podpora pozůstalých</vt:lpstr>
      <vt:lpstr>Ekonomická podpora pozůstalých </vt:lpstr>
      <vt:lpstr>Jak dlouho potřebují pozůstalí podporu?</vt:lpstr>
      <vt:lpstr>!!! Děkuji za pozornost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Sekundární  ( následná, dlouhodobá )  péče o pozůstalé v ČR</dc:title>
  <dc:creator>Dagmar Šléglová</dc:creator>
  <cp:lastModifiedBy>Mgr. Martina Černá, Ph.D.</cp:lastModifiedBy>
  <cp:revision>15</cp:revision>
  <dcterms:created xsi:type="dcterms:W3CDTF">2024-05-09T05:41:38Z</dcterms:created>
  <dcterms:modified xsi:type="dcterms:W3CDTF">2024-10-02T11:59:26Z</dcterms:modified>
</cp:coreProperties>
</file>