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ow" panose="020B0604020202020204" charset="-18"/>
      <p:regular r:id="rId25"/>
    </p:embeddedFont>
    <p:embeddedFont>
      <p:font typeface="Open Sans" panose="020B0604020202020204" charset="0"/>
      <p:regular r:id="rId26"/>
    </p:embeddedFont>
    <p:embeddedFont>
      <p:font typeface="Open Sans Bold" panose="020B0604020202020204" charset="0"/>
      <p:regular r:id="rId27"/>
    </p:embeddedFont>
    <p:embeddedFont>
      <p:font typeface="Quicksand" panose="020B0604020202020204" charset="-18"/>
      <p:regular r:id="rId28"/>
    </p:embeddedFont>
    <p:embeddedFont>
      <p:font typeface="Quicksand Bold" panose="020B0604020202020204" charset="-18"/>
      <p:regular r:id="rId29"/>
    </p:embeddedFont>
    <p:embeddedFont>
      <p:font typeface="Quicksand Medium" panose="020B0604020202020204" charset="-18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0061" y="6364299"/>
            <a:ext cx="6848016" cy="6924028"/>
          </a:xfrm>
          <a:custGeom>
            <a:avLst/>
            <a:gdLst/>
            <a:ahLst/>
            <a:cxnLst/>
            <a:rect l="l" t="t" r="r" b="b"/>
            <a:pathLst>
              <a:path w="6848016" h="6924028">
                <a:moveTo>
                  <a:pt x="0" y="0"/>
                </a:moveTo>
                <a:lnTo>
                  <a:pt x="6848016" y="0"/>
                </a:lnTo>
                <a:lnTo>
                  <a:pt x="6848016" y="6924028"/>
                </a:lnTo>
                <a:lnTo>
                  <a:pt x="0" y="6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14227" y="4685830"/>
            <a:ext cx="992401" cy="988793"/>
          </a:xfrm>
          <a:custGeom>
            <a:avLst/>
            <a:gdLst/>
            <a:ahLst/>
            <a:cxnLst/>
            <a:rect l="l" t="t" r="r" b="b"/>
            <a:pathLst>
              <a:path w="992401" h="988793">
                <a:moveTo>
                  <a:pt x="0" y="0"/>
                </a:moveTo>
                <a:lnTo>
                  <a:pt x="992402" y="0"/>
                </a:lnTo>
                <a:lnTo>
                  <a:pt x="992402" y="988793"/>
                </a:lnTo>
                <a:lnTo>
                  <a:pt x="0" y="98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17319">
            <a:off x="-1827570" y="2128959"/>
            <a:ext cx="4894042" cy="4894042"/>
          </a:xfrm>
          <a:custGeom>
            <a:avLst/>
            <a:gdLst/>
            <a:ahLst/>
            <a:cxnLst/>
            <a:rect l="l" t="t" r="r" b="b"/>
            <a:pathLst>
              <a:path w="4894042" h="4894042">
                <a:moveTo>
                  <a:pt x="0" y="0"/>
                </a:moveTo>
                <a:lnTo>
                  <a:pt x="4894042" y="0"/>
                </a:lnTo>
                <a:lnTo>
                  <a:pt x="4894042" y="4894042"/>
                </a:lnTo>
                <a:lnTo>
                  <a:pt x="0" y="4894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93454" y="8216705"/>
            <a:ext cx="3438930" cy="2394746"/>
          </a:xfrm>
          <a:custGeom>
            <a:avLst/>
            <a:gdLst/>
            <a:ahLst/>
            <a:cxnLst/>
            <a:rect l="l" t="t" r="r" b="b"/>
            <a:pathLst>
              <a:path w="3438930" h="2394746">
                <a:moveTo>
                  <a:pt x="0" y="0"/>
                </a:moveTo>
                <a:lnTo>
                  <a:pt x="3438930" y="0"/>
                </a:lnTo>
                <a:lnTo>
                  <a:pt x="3438930" y="2394745"/>
                </a:lnTo>
                <a:lnTo>
                  <a:pt x="0" y="2394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9633813">
            <a:off x="15392714" y="-910970"/>
            <a:ext cx="3567715" cy="2451863"/>
            <a:chOff x="0" y="0"/>
            <a:chExt cx="4756953" cy="3269151"/>
          </a:xfrm>
        </p:grpSpPr>
        <p:sp>
          <p:nvSpPr>
            <p:cNvPr id="7" name="Freeform 7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4158635" y="973124"/>
            <a:ext cx="2847993" cy="2868858"/>
          </a:xfrm>
          <a:custGeom>
            <a:avLst/>
            <a:gdLst/>
            <a:ahLst/>
            <a:cxnLst/>
            <a:rect l="l" t="t" r="r" b="b"/>
            <a:pathLst>
              <a:path w="2847993" h="2868858">
                <a:moveTo>
                  <a:pt x="0" y="0"/>
                </a:moveTo>
                <a:lnTo>
                  <a:pt x="2847994" y="0"/>
                </a:lnTo>
                <a:lnTo>
                  <a:pt x="2847994" y="2868857"/>
                </a:lnTo>
                <a:lnTo>
                  <a:pt x="0" y="28688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995937" flipH="1" flipV="1">
            <a:off x="2619153" y="3695690"/>
            <a:ext cx="1127587" cy="892563"/>
          </a:xfrm>
          <a:custGeom>
            <a:avLst/>
            <a:gdLst/>
            <a:ahLst/>
            <a:cxnLst/>
            <a:rect l="l" t="t" r="r" b="b"/>
            <a:pathLst>
              <a:path w="1127587" h="892563">
                <a:moveTo>
                  <a:pt x="1127587" y="892563"/>
                </a:moveTo>
                <a:lnTo>
                  <a:pt x="0" y="892563"/>
                </a:lnTo>
                <a:lnTo>
                  <a:pt x="0" y="0"/>
                </a:lnTo>
                <a:lnTo>
                  <a:pt x="1127587" y="0"/>
                </a:lnTo>
                <a:lnTo>
                  <a:pt x="1127587" y="892563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364958" b="-49390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217112" y="2064627"/>
            <a:ext cx="3704704" cy="2728009"/>
          </a:xfrm>
          <a:custGeom>
            <a:avLst/>
            <a:gdLst/>
            <a:ahLst/>
            <a:cxnLst/>
            <a:rect l="l" t="t" r="r" b="b"/>
            <a:pathLst>
              <a:path w="3704704" h="2728009">
                <a:moveTo>
                  <a:pt x="0" y="0"/>
                </a:moveTo>
                <a:lnTo>
                  <a:pt x="3704703" y="0"/>
                </a:lnTo>
                <a:lnTo>
                  <a:pt x="3704703" y="2728009"/>
                </a:lnTo>
                <a:lnTo>
                  <a:pt x="0" y="27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14329" y="7255943"/>
            <a:ext cx="3137236" cy="2213177"/>
          </a:xfrm>
          <a:custGeom>
            <a:avLst/>
            <a:gdLst/>
            <a:ahLst/>
            <a:cxnLst/>
            <a:rect l="l" t="t" r="r" b="b"/>
            <a:pathLst>
              <a:path w="3137236" h="2213177">
                <a:moveTo>
                  <a:pt x="0" y="0"/>
                </a:moveTo>
                <a:lnTo>
                  <a:pt x="3137236" y="0"/>
                </a:lnTo>
                <a:lnTo>
                  <a:pt x="3137236" y="2213177"/>
                </a:lnTo>
                <a:lnTo>
                  <a:pt x="0" y="22131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364760" y="4506271"/>
            <a:ext cx="2322667" cy="1129439"/>
          </a:xfrm>
          <a:custGeom>
            <a:avLst/>
            <a:gdLst/>
            <a:ahLst/>
            <a:cxnLst/>
            <a:rect l="l" t="t" r="r" b="b"/>
            <a:pathLst>
              <a:path w="2322667" h="1129439">
                <a:moveTo>
                  <a:pt x="0" y="0"/>
                </a:moveTo>
                <a:lnTo>
                  <a:pt x="2322666" y="0"/>
                </a:lnTo>
                <a:lnTo>
                  <a:pt x="2322666" y="1129439"/>
                </a:lnTo>
                <a:lnTo>
                  <a:pt x="0" y="11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28336" y="5395764"/>
            <a:ext cx="686788" cy="479893"/>
          </a:xfrm>
          <a:custGeom>
            <a:avLst/>
            <a:gdLst/>
            <a:ahLst/>
            <a:cxnLst/>
            <a:rect l="l" t="t" r="r" b="b"/>
            <a:pathLst>
              <a:path w="686788" h="479893">
                <a:moveTo>
                  <a:pt x="0" y="0"/>
                </a:moveTo>
                <a:lnTo>
                  <a:pt x="686788" y="0"/>
                </a:lnTo>
                <a:lnTo>
                  <a:pt x="686788" y="479893"/>
                </a:lnTo>
                <a:lnTo>
                  <a:pt x="0" y="47989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62718" y="8935311"/>
            <a:ext cx="909012" cy="645979"/>
          </a:xfrm>
          <a:custGeom>
            <a:avLst/>
            <a:gdLst/>
            <a:ahLst/>
            <a:cxnLst/>
            <a:rect l="l" t="t" r="r" b="b"/>
            <a:pathLst>
              <a:path w="909012" h="645979">
                <a:moveTo>
                  <a:pt x="0" y="0"/>
                </a:moveTo>
                <a:lnTo>
                  <a:pt x="909012" y="0"/>
                </a:lnTo>
                <a:lnTo>
                  <a:pt x="909012" y="645978"/>
                </a:lnTo>
                <a:lnTo>
                  <a:pt x="0" y="6459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4587341">
            <a:off x="8975398" y="1113452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5" y="0"/>
                </a:lnTo>
                <a:lnTo>
                  <a:pt x="676095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5135" t="-225003" b="-356495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604131" y="3026674"/>
            <a:ext cx="11418629" cy="505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10861" spc="-2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Cizinci jako klienti sociálních služeb-bariéry, rizika      a příležitosti </a:t>
            </a:r>
          </a:p>
        </p:txBody>
      </p:sp>
      <p:sp>
        <p:nvSpPr>
          <p:cNvPr id="18" name="Freeform 18"/>
          <p:cNvSpPr/>
          <p:nvPr/>
        </p:nvSpPr>
        <p:spPr>
          <a:xfrm rot="1776485">
            <a:off x="8500126" y="-388530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2" y="0"/>
                </a:lnTo>
                <a:lnTo>
                  <a:pt x="5034872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751565" y="8963863"/>
            <a:ext cx="8784870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Bc. Lucie Škrdlová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271730" y="-830780"/>
            <a:ext cx="3719595" cy="3718959"/>
            <a:chOff x="0" y="0"/>
            <a:chExt cx="4959460" cy="4958613"/>
          </a:xfrm>
        </p:grpSpPr>
        <p:sp>
          <p:nvSpPr>
            <p:cNvPr id="21" name="Freeform 21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 rot="-9500522">
            <a:off x="10432811" y="7966833"/>
            <a:ext cx="3719595" cy="3718959"/>
            <a:chOff x="0" y="0"/>
            <a:chExt cx="4959460" cy="4958613"/>
          </a:xfrm>
        </p:grpSpPr>
        <p:sp>
          <p:nvSpPr>
            <p:cNvPr id="24" name="Freeform 24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4610275" y="8762972"/>
            <a:ext cx="3567715" cy="2451863"/>
            <a:chOff x="0" y="0"/>
            <a:chExt cx="4756953" cy="3269151"/>
          </a:xfrm>
        </p:grpSpPr>
        <p:sp>
          <p:nvSpPr>
            <p:cNvPr id="27" name="Freeform 27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0061" y="6364299"/>
            <a:ext cx="6848016" cy="6924028"/>
          </a:xfrm>
          <a:custGeom>
            <a:avLst/>
            <a:gdLst/>
            <a:ahLst/>
            <a:cxnLst/>
            <a:rect l="l" t="t" r="r" b="b"/>
            <a:pathLst>
              <a:path w="6848016" h="6924028">
                <a:moveTo>
                  <a:pt x="0" y="0"/>
                </a:moveTo>
                <a:lnTo>
                  <a:pt x="6848016" y="0"/>
                </a:lnTo>
                <a:lnTo>
                  <a:pt x="6848016" y="6924028"/>
                </a:lnTo>
                <a:lnTo>
                  <a:pt x="0" y="6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14227" y="4685830"/>
            <a:ext cx="992401" cy="988793"/>
          </a:xfrm>
          <a:custGeom>
            <a:avLst/>
            <a:gdLst/>
            <a:ahLst/>
            <a:cxnLst/>
            <a:rect l="l" t="t" r="r" b="b"/>
            <a:pathLst>
              <a:path w="992401" h="988793">
                <a:moveTo>
                  <a:pt x="0" y="0"/>
                </a:moveTo>
                <a:lnTo>
                  <a:pt x="992402" y="0"/>
                </a:lnTo>
                <a:lnTo>
                  <a:pt x="992402" y="988793"/>
                </a:lnTo>
                <a:lnTo>
                  <a:pt x="0" y="98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17319">
            <a:off x="-1827570" y="2128959"/>
            <a:ext cx="4894042" cy="4894042"/>
          </a:xfrm>
          <a:custGeom>
            <a:avLst/>
            <a:gdLst/>
            <a:ahLst/>
            <a:cxnLst/>
            <a:rect l="l" t="t" r="r" b="b"/>
            <a:pathLst>
              <a:path w="4894042" h="4894042">
                <a:moveTo>
                  <a:pt x="0" y="0"/>
                </a:moveTo>
                <a:lnTo>
                  <a:pt x="4894042" y="0"/>
                </a:lnTo>
                <a:lnTo>
                  <a:pt x="4894042" y="4894042"/>
                </a:lnTo>
                <a:lnTo>
                  <a:pt x="0" y="4894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93454" y="8216705"/>
            <a:ext cx="3438930" cy="2394746"/>
          </a:xfrm>
          <a:custGeom>
            <a:avLst/>
            <a:gdLst/>
            <a:ahLst/>
            <a:cxnLst/>
            <a:rect l="l" t="t" r="r" b="b"/>
            <a:pathLst>
              <a:path w="3438930" h="2394746">
                <a:moveTo>
                  <a:pt x="0" y="0"/>
                </a:moveTo>
                <a:lnTo>
                  <a:pt x="3438930" y="0"/>
                </a:lnTo>
                <a:lnTo>
                  <a:pt x="3438930" y="2394745"/>
                </a:lnTo>
                <a:lnTo>
                  <a:pt x="0" y="2394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9633813">
            <a:off x="15392714" y="-910970"/>
            <a:ext cx="3567715" cy="2451863"/>
            <a:chOff x="0" y="0"/>
            <a:chExt cx="4756953" cy="3269151"/>
          </a:xfrm>
        </p:grpSpPr>
        <p:sp>
          <p:nvSpPr>
            <p:cNvPr id="7" name="Freeform 7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4158635" y="973124"/>
            <a:ext cx="2847993" cy="2868858"/>
          </a:xfrm>
          <a:custGeom>
            <a:avLst/>
            <a:gdLst/>
            <a:ahLst/>
            <a:cxnLst/>
            <a:rect l="l" t="t" r="r" b="b"/>
            <a:pathLst>
              <a:path w="2847993" h="2868858">
                <a:moveTo>
                  <a:pt x="0" y="0"/>
                </a:moveTo>
                <a:lnTo>
                  <a:pt x="2847994" y="0"/>
                </a:lnTo>
                <a:lnTo>
                  <a:pt x="2847994" y="2868857"/>
                </a:lnTo>
                <a:lnTo>
                  <a:pt x="0" y="28688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995937" flipH="1" flipV="1">
            <a:off x="3221683" y="3447293"/>
            <a:ext cx="1127587" cy="892563"/>
          </a:xfrm>
          <a:custGeom>
            <a:avLst/>
            <a:gdLst/>
            <a:ahLst/>
            <a:cxnLst/>
            <a:rect l="l" t="t" r="r" b="b"/>
            <a:pathLst>
              <a:path w="1127587" h="892563">
                <a:moveTo>
                  <a:pt x="1127587" y="892564"/>
                </a:moveTo>
                <a:lnTo>
                  <a:pt x="0" y="892564"/>
                </a:lnTo>
                <a:lnTo>
                  <a:pt x="0" y="0"/>
                </a:lnTo>
                <a:lnTo>
                  <a:pt x="1127587" y="0"/>
                </a:lnTo>
                <a:lnTo>
                  <a:pt x="1127587" y="89256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364958" b="-49390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217112" y="2064627"/>
            <a:ext cx="3704704" cy="2728009"/>
          </a:xfrm>
          <a:custGeom>
            <a:avLst/>
            <a:gdLst/>
            <a:ahLst/>
            <a:cxnLst/>
            <a:rect l="l" t="t" r="r" b="b"/>
            <a:pathLst>
              <a:path w="3704704" h="2728009">
                <a:moveTo>
                  <a:pt x="0" y="0"/>
                </a:moveTo>
                <a:lnTo>
                  <a:pt x="3704703" y="0"/>
                </a:lnTo>
                <a:lnTo>
                  <a:pt x="3704703" y="2728009"/>
                </a:lnTo>
                <a:lnTo>
                  <a:pt x="0" y="2728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79124" y="7219950"/>
            <a:ext cx="3137236" cy="2213177"/>
          </a:xfrm>
          <a:custGeom>
            <a:avLst/>
            <a:gdLst/>
            <a:ahLst/>
            <a:cxnLst/>
            <a:rect l="l" t="t" r="r" b="b"/>
            <a:pathLst>
              <a:path w="3137236" h="2213177">
                <a:moveTo>
                  <a:pt x="0" y="0"/>
                </a:moveTo>
                <a:lnTo>
                  <a:pt x="3137236" y="0"/>
                </a:lnTo>
                <a:lnTo>
                  <a:pt x="3137236" y="2213177"/>
                </a:lnTo>
                <a:lnTo>
                  <a:pt x="0" y="22131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364760" y="4506271"/>
            <a:ext cx="2322667" cy="1129439"/>
          </a:xfrm>
          <a:custGeom>
            <a:avLst/>
            <a:gdLst/>
            <a:ahLst/>
            <a:cxnLst/>
            <a:rect l="l" t="t" r="r" b="b"/>
            <a:pathLst>
              <a:path w="2322667" h="1129439">
                <a:moveTo>
                  <a:pt x="0" y="0"/>
                </a:moveTo>
                <a:lnTo>
                  <a:pt x="2322666" y="0"/>
                </a:lnTo>
                <a:lnTo>
                  <a:pt x="2322666" y="1129439"/>
                </a:lnTo>
                <a:lnTo>
                  <a:pt x="0" y="11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28336" y="5395764"/>
            <a:ext cx="686788" cy="479893"/>
          </a:xfrm>
          <a:custGeom>
            <a:avLst/>
            <a:gdLst/>
            <a:ahLst/>
            <a:cxnLst/>
            <a:rect l="l" t="t" r="r" b="b"/>
            <a:pathLst>
              <a:path w="686788" h="479893">
                <a:moveTo>
                  <a:pt x="0" y="0"/>
                </a:moveTo>
                <a:lnTo>
                  <a:pt x="686788" y="0"/>
                </a:lnTo>
                <a:lnTo>
                  <a:pt x="686788" y="479893"/>
                </a:lnTo>
                <a:lnTo>
                  <a:pt x="0" y="47989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62718" y="8935311"/>
            <a:ext cx="909012" cy="645979"/>
          </a:xfrm>
          <a:custGeom>
            <a:avLst/>
            <a:gdLst/>
            <a:ahLst/>
            <a:cxnLst/>
            <a:rect l="l" t="t" r="r" b="b"/>
            <a:pathLst>
              <a:path w="909012" h="645979">
                <a:moveTo>
                  <a:pt x="0" y="0"/>
                </a:moveTo>
                <a:lnTo>
                  <a:pt x="909012" y="0"/>
                </a:lnTo>
                <a:lnTo>
                  <a:pt x="909012" y="645978"/>
                </a:lnTo>
                <a:lnTo>
                  <a:pt x="0" y="6459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4587341">
            <a:off x="8975398" y="1113452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5" y="0"/>
                </a:lnTo>
                <a:lnTo>
                  <a:pt x="676095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95135" t="-225003" b="-356495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652589" y="4905015"/>
            <a:ext cx="8982823" cy="189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21"/>
              </a:lnSpc>
            </a:pPr>
            <a:r>
              <a:rPr lang="en-US" sz="15356" b="1" spc="-3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Bariéry </a:t>
            </a:r>
          </a:p>
        </p:txBody>
      </p:sp>
      <p:sp>
        <p:nvSpPr>
          <p:cNvPr id="18" name="Freeform 18"/>
          <p:cNvSpPr/>
          <p:nvPr/>
        </p:nvSpPr>
        <p:spPr>
          <a:xfrm rot="1776485">
            <a:off x="8500126" y="-388530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2" y="0"/>
                </a:lnTo>
                <a:lnTo>
                  <a:pt x="5034872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2271730" y="-830780"/>
            <a:ext cx="3719595" cy="3718959"/>
            <a:chOff x="0" y="0"/>
            <a:chExt cx="4959460" cy="4958613"/>
          </a:xfrm>
        </p:grpSpPr>
        <p:sp>
          <p:nvSpPr>
            <p:cNvPr id="20" name="Freeform 20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-9500522">
            <a:off x="10432811" y="7966833"/>
            <a:ext cx="3719595" cy="3718959"/>
            <a:chOff x="0" y="0"/>
            <a:chExt cx="4959460" cy="4958613"/>
          </a:xfrm>
        </p:grpSpPr>
        <p:sp>
          <p:nvSpPr>
            <p:cNvPr id="23" name="Freeform 2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4610275" y="8762972"/>
            <a:ext cx="3567715" cy="2451863"/>
            <a:chOff x="0" y="0"/>
            <a:chExt cx="4756953" cy="3269151"/>
          </a:xfrm>
        </p:grpSpPr>
        <p:sp>
          <p:nvSpPr>
            <p:cNvPr id="26" name="Freeform 26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610949">
            <a:off x="12910814" y="-1068844"/>
            <a:ext cx="3719595" cy="3718959"/>
            <a:chOff x="0" y="0"/>
            <a:chExt cx="4959460" cy="4958613"/>
          </a:xfrm>
        </p:grpSpPr>
        <p:sp>
          <p:nvSpPr>
            <p:cNvPr id="3" name="Freeform 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6652323">
            <a:off x="13351692" y="8085213"/>
            <a:ext cx="3719595" cy="3718959"/>
            <a:chOff x="0" y="0"/>
            <a:chExt cx="4959460" cy="4958613"/>
          </a:xfrm>
        </p:grpSpPr>
        <p:sp>
          <p:nvSpPr>
            <p:cNvPr id="6" name="Freeform 6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590189" y="1788170"/>
            <a:ext cx="6303602" cy="6516364"/>
            <a:chOff x="0" y="0"/>
            <a:chExt cx="2107801" cy="2178944"/>
          </a:xfrm>
        </p:grpSpPr>
        <p:sp>
          <p:nvSpPr>
            <p:cNvPr id="9" name="Freeform 9"/>
            <p:cNvSpPr/>
            <p:nvPr/>
          </p:nvSpPr>
          <p:spPr>
            <a:xfrm>
              <a:off x="0" y="-1270"/>
              <a:ext cx="2109071" cy="2177674"/>
            </a:xfrm>
            <a:custGeom>
              <a:avLst/>
              <a:gdLst/>
              <a:ahLst/>
              <a:cxnLst/>
              <a:rect l="l" t="t" r="r" b="b"/>
              <a:pathLst>
                <a:path w="2109071" h="2177674">
                  <a:moveTo>
                    <a:pt x="2097641" y="27940"/>
                  </a:moveTo>
                  <a:cubicBezTo>
                    <a:pt x="2088751" y="24130"/>
                    <a:pt x="2079861" y="21590"/>
                    <a:pt x="2070971" y="21590"/>
                  </a:cubicBezTo>
                  <a:cubicBezTo>
                    <a:pt x="2044301" y="20320"/>
                    <a:pt x="2012963" y="20320"/>
                    <a:pt x="1979457" y="17780"/>
                  </a:cubicBezTo>
                  <a:cubicBezTo>
                    <a:pt x="1902871" y="12700"/>
                    <a:pt x="1827880" y="6350"/>
                    <a:pt x="1751294" y="3810"/>
                  </a:cubicBezTo>
                  <a:cubicBezTo>
                    <a:pt x="1689068" y="1270"/>
                    <a:pt x="1628438" y="3810"/>
                    <a:pt x="1566212" y="2540"/>
                  </a:cubicBezTo>
                  <a:cubicBezTo>
                    <a:pt x="1539088" y="2540"/>
                    <a:pt x="1511964" y="0"/>
                    <a:pt x="1484840" y="2540"/>
                  </a:cubicBezTo>
                  <a:cubicBezTo>
                    <a:pt x="1419422" y="10160"/>
                    <a:pt x="1354005" y="11430"/>
                    <a:pt x="1286993" y="8890"/>
                  </a:cubicBezTo>
                  <a:cubicBezTo>
                    <a:pt x="1253486" y="7620"/>
                    <a:pt x="1219980" y="7620"/>
                    <a:pt x="1186474" y="7620"/>
                  </a:cubicBezTo>
                  <a:cubicBezTo>
                    <a:pt x="1125843" y="7620"/>
                    <a:pt x="1065213" y="7620"/>
                    <a:pt x="1004582" y="6350"/>
                  </a:cubicBezTo>
                  <a:cubicBezTo>
                    <a:pt x="940761" y="5080"/>
                    <a:pt x="312119" y="2540"/>
                    <a:pt x="249893" y="1270"/>
                  </a:cubicBezTo>
                  <a:cubicBezTo>
                    <a:pt x="198836" y="0"/>
                    <a:pt x="149374" y="1270"/>
                    <a:pt x="98317" y="1270"/>
                  </a:cubicBezTo>
                  <a:cubicBezTo>
                    <a:pt x="6321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3636"/>
                    <a:pt x="16510" y="227553"/>
                    <a:pt x="17780" y="319821"/>
                  </a:cubicBezTo>
                  <a:cubicBezTo>
                    <a:pt x="19050" y="413738"/>
                    <a:pt x="17780" y="507654"/>
                    <a:pt x="16510" y="603218"/>
                  </a:cubicBezTo>
                  <a:cubicBezTo>
                    <a:pt x="15240" y="700429"/>
                    <a:pt x="2540" y="1720327"/>
                    <a:pt x="2540" y="1817539"/>
                  </a:cubicBezTo>
                  <a:cubicBezTo>
                    <a:pt x="2540" y="1913102"/>
                    <a:pt x="1270" y="2008666"/>
                    <a:pt x="0" y="2104230"/>
                  </a:cubicBezTo>
                  <a:cubicBezTo>
                    <a:pt x="0" y="2123064"/>
                    <a:pt x="3810" y="2133224"/>
                    <a:pt x="15240" y="2138304"/>
                  </a:cubicBezTo>
                  <a:cubicBezTo>
                    <a:pt x="22860" y="2142114"/>
                    <a:pt x="31750" y="2144654"/>
                    <a:pt x="40640" y="2145924"/>
                  </a:cubicBezTo>
                  <a:cubicBezTo>
                    <a:pt x="96721" y="2151004"/>
                    <a:pt x="157351" y="2154814"/>
                    <a:pt x="217982" y="2159894"/>
                  </a:cubicBezTo>
                  <a:cubicBezTo>
                    <a:pt x="251488" y="2162434"/>
                    <a:pt x="284995" y="2167514"/>
                    <a:pt x="318501" y="2168784"/>
                  </a:cubicBezTo>
                  <a:cubicBezTo>
                    <a:pt x="374345" y="2171324"/>
                    <a:pt x="996605" y="2172594"/>
                    <a:pt x="1052449" y="2173864"/>
                  </a:cubicBezTo>
                  <a:cubicBezTo>
                    <a:pt x="1060426" y="2173864"/>
                    <a:pt x="1068404" y="2173864"/>
                    <a:pt x="1076382" y="2173864"/>
                  </a:cubicBezTo>
                  <a:cubicBezTo>
                    <a:pt x="1114675" y="2173864"/>
                    <a:pt x="1154563" y="2172594"/>
                    <a:pt x="1192856" y="2172594"/>
                  </a:cubicBezTo>
                  <a:cubicBezTo>
                    <a:pt x="1237531" y="2172594"/>
                    <a:pt x="1280610" y="2173864"/>
                    <a:pt x="1325286" y="2173864"/>
                  </a:cubicBezTo>
                  <a:cubicBezTo>
                    <a:pt x="1390703" y="2173864"/>
                    <a:pt x="1457715" y="2173864"/>
                    <a:pt x="1523132" y="2173864"/>
                  </a:cubicBezTo>
                  <a:cubicBezTo>
                    <a:pt x="1583763" y="2173864"/>
                    <a:pt x="1644393" y="2175134"/>
                    <a:pt x="1705024" y="2176404"/>
                  </a:cubicBezTo>
                  <a:cubicBezTo>
                    <a:pt x="1732148" y="2176404"/>
                    <a:pt x="1760868" y="2177674"/>
                    <a:pt x="1787992" y="2177674"/>
                  </a:cubicBezTo>
                  <a:cubicBezTo>
                    <a:pt x="1875746" y="2176404"/>
                    <a:pt x="1961905" y="2170054"/>
                    <a:pt x="2048111" y="2170054"/>
                  </a:cubicBezTo>
                  <a:cubicBezTo>
                    <a:pt x="2051921" y="2170054"/>
                    <a:pt x="2057001" y="2167514"/>
                    <a:pt x="2060811" y="2164974"/>
                  </a:cubicBezTo>
                  <a:cubicBezTo>
                    <a:pt x="2065891" y="2161164"/>
                    <a:pt x="2068431" y="2154814"/>
                    <a:pt x="2070971" y="2152274"/>
                  </a:cubicBezTo>
                  <a:cubicBezTo>
                    <a:pt x="2072241" y="2092697"/>
                    <a:pt x="2073511" y="2023495"/>
                    <a:pt x="2074781" y="1954294"/>
                  </a:cubicBezTo>
                  <a:cubicBezTo>
                    <a:pt x="2076051" y="1847196"/>
                    <a:pt x="2086211" y="819060"/>
                    <a:pt x="2087481" y="711963"/>
                  </a:cubicBezTo>
                  <a:cubicBezTo>
                    <a:pt x="2087481" y="647704"/>
                    <a:pt x="2088751" y="583446"/>
                    <a:pt x="2090021" y="519187"/>
                  </a:cubicBezTo>
                  <a:cubicBezTo>
                    <a:pt x="2091291" y="449986"/>
                    <a:pt x="2092561" y="380784"/>
                    <a:pt x="2095101" y="311583"/>
                  </a:cubicBezTo>
                  <a:cubicBezTo>
                    <a:pt x="2096371" y="270392"/>
                    <a:pt x="2096371" y="227553"/>
                    <a:pt x="2101451" y="186361"/>
                  </a:cubicBezTo>
                  <a:cubicBezTo>
                    <a:pt x="2106531" y="136932"/>
                    <a:pt x="2109071" y="89150"/>
                    <a:pt x="2107801" y="44450"/>
                  </a:cubicBezTo>
                  <a:cubicBezTo>
                    <a:pt x="2107801" y="38100"/>
                    <a:pt x="2103991" y="30480"/>
                    <a:pt x="2097641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2686026" y="1322497"/>
            <a:ext cx="2626874" cy="931346"/>
          </a:xfrm>
          <a:custGeom>
            <a:avLst/>
            <a:gdLst/>
            <a:ahLst/>
            <a:cxnLst/>
            <a:rect l="l" t="t" r="r" b="b"/>
            <a:pathLst>
              <a:path w="2626874" h="931346">
                <a:moveTo>
                  <a:pt x="0" y="0"/>
                </a:moveTo>
                <a:lnTo>
                  <a:pt x="2626874" y="0"/>
                </a:lnTo>
                <a:lnTo>
                  <a:pt x="2626874" y="931346"/>
                </a:lnTo>
                <a:lnTo>
                  <a:pt x="0" y="931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345025">
            <a:off x="12544945" y="7749540"/>
            <a:ext cx="2394091" cy="1109988"/>
          </a:xfrm>
          <a:custGeom>
            <a:avLst/>
            <a:gdLst/>
            <a:ahLst/>
            <a:cxnLst/>
            <a:rect l="l" t="t" r="r" b="b"/>
            <a:pathLst>
              <a:path w="2394091" h="1109988">
                <a:moveTo>
                  <a:pt x="0" y="0"/>
                </a:moveTo>
                <a:lnTo>
                  <a:pt x="2394091" y="0"/>
                </a:lnTo>
                <a:lnTo>
                  <a:pt x="2394091" y="1109987"/>
                </a:lnTo>
                <a:lnTo>
                  <a:pt x="0" y="1109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18354" y="5048250"/>
            <a:ext cx="7858235" cy="462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93"/>
              </a:lnSpc>
            </a:pPr>
            <a:r>
              <a:rPr lang="en-US" sz="352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Druh pobytového oprávnění definuje práva a povinnosti člověka v systémech ČR - dle typu pobytového oprávnění mají různý nárok na zdravotní pojištění, přístup na trh práce, do škol i na čerpání sociálních služeb.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90189" y="2469232"/>
            <a:ext cx="6039584" cy="49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857" lvl="1" indent="-479929" algn="l">
              <a:lnSpc>
                <a:spcPts val="5601"/>
              </a:lnSpc>
              <a:buFont typeface="Arial"/>
              <a:buChar char="•"/>
            </a:pPr>
            <a:r>
              <a:rPr lang="en-US" sz="4445" spc="-22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Jazyková a kulturní bariéra </a:t>
            </a:r>
          </a:p>
          <a:p>
            <a:pPr marL="959857" lvl="1" indent="-479929" algn="l">
              <a:lnSpc>
                <a:spcPts val="5601"/>
              </a:lnSpc>
              <a:buFont typeface="Arial"/>
              <a:buChar char="•"/>
            </a:pPr>
            <a:r>
              <a:rPr lang="en-US" sz="4445" spc="-22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Chybí přirozená opěrná síť (rodina, blízcí přátelé)</a:t>
            </a:r>
          </a:p>
          <a:p>
            <a:pPr marL="959857" lvl="1" indent="-479929" algn="l">
              <a:lnSpc>
                <a:spcPts val="5601"/>
              </a:lnSpc>
              <a:buFont typeface="Arial"/>
              <a:buChar char="•"/>
            </a:pPr>
            <a:r>
              <a:rPr lang="en-US" sz="4445" spc="-22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Nejistá budoucnost </a:t>
            </a:r>
          </a:p>
          <a:p>
            <a:pPr algn="ctr">
              <a:lnSpc>
                <a:spcPts val="5727"/>
              </a:lnSpc>
            </a:pPr>
            <a:endParaRPr lang="en-US" sz="4445" spc="-22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18354" y="1931045"/>
            <a:ext cx="8257932" cy="296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7700" b="1" spc="-38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Cizinci jako uživatelé sociálních služeb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17349" y="971471"/>
            <a:ext cx="14472450" cy="2064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spc="-5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Bariéry na straně uživatelů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22185" y="3179000"/>
            <a:ext cx="3115342" cy="2420857"/>
            <a:chOff x="0" y="0"/>
            <a:chExt cx="1041709" cy="809487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5973099" y="3179000"/>
            <a:ext cx="3115342" cy="2420857"/>
            <a:chOff x="0" y="0"/>
            <a:chExt cx="1041709" cy="80948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48090" y="3266321"/>
            <a:ext cx="3115342" cy="2420857"/>
            <a:chOff x="0" y="0"/>
            <a:chExt cx="1041709" cy="809487"/>
          </a:xfrm>
        </p:grpSpPr>
        <p:sp>
          <p:nvSpPr>
            <p:cNvPr id="8" name="Freeform 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3250201" y="3179000"/>
            <a:ext cx="3115342" cy="2420857"/>
            <a:chOff x="0" y="0"/>
            <a:chExt cx="1041709" cy="809487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322185" y="6110030"/>
            <a:ext cx="3115342" cy="2420857"/>
            <a:chOff x="0" y="0"/>
            <a:chExt cx="1041709" cy="809487"/>
          </a:xfrm>
        </p:grpSpPr>
        <p:sp>
          <p:nvSpPr>
            <p:cNvPr id="12" name="Freeform 12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5985138" y="6062405"/>
            <a:ext cx="3115342" cy="2420857"/>
            <a:chOff x="0" y="0"/>
            <a:chExt cx="1041709" cy="809487"/>
          </a:xfrm>
        </p:grpSpPr>
        <p:sp>
          <p:nvSpPr>
            <p:cNvPr id="14" name="Freeform 1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648090" y="6110030"/>
            <a:ext cx="3115342" cy="2420857"/>
            <a:chOff x="0" y="0"/>
            <a:chExt cx="1041709" cy="809487"/>
          </a:xfrm>
        </p:grpSpPr>
        <p:sp>
          <p:nvSpPr>
            <p:cNvPr id="16" name="Freeform 1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3250201" y="6110030"/>
            <a:ext cx="3115342" cy="2420857"/>
            <a:chOff x="0" y="0"/>
            <a:chExt cx="1041709" cy="809487"/>
          </a:xfrm>
        </p:grpSpPr>
        <p:sp>
          <p:nvSpPr>
            <p:cNvPr id="18" name="Freeform 1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-646573" y="-344396"/>
            <a:ext cx="3719595" cy="3718959"/>
            <a:chOff x="0" y="0"/>
            <a:chExt cx="4959460" cy="4958613"/>
          </a:xfrm>
        </p:grpSpPr>
        <p:sp>
          <p:nvSpPr>
            <p:cNvPr id="20" name="Freeform 20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23" name="Freeform 2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634852" y="7847325"/>
            <a:ext cx="1164994" cy="1160758"/>
          </a:xfrm>
          <a:custGeom>
            <a:avLst/>
            <a:gdLst/>
            <a:ahLst/>
            <a:cxnLst/>
            <a:rect l="l" t="t" r="r" b="b"/>
            <a:pathLst>
              <a:path w="1164994" h="1160758">
                <a:moveTo>
                  <a:pt x="0" y="0"/>
                </a:moveTo>
                <a:lnTo>
                  <a:pt x="1164994" y="0"/>
                </a:lnTo>
                <a:lnTo>
                  <a:pt x="1164994" y="1160757"/>
                </a:lnTo>
                <a:lnTo>
                  <a:pt x="0" y="1160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629865" y="5143500"/>
            <a:ext cx="909012" cy="645979"/>
          </a:xfrm>
          <a:custGeom>
            <a:avLst/>
            <a:gdLst/>
            <a:ahLst/>
            <a:cxnLst/>
            <a:rect l="l" t="t" r="r" b="b"/>
            <a:pathLst>
              <a:path w="909012" h="645979">
                <a:moveTo>
                  <a:pt x="0" y="0"/>
                </a:moveTo>
                <a:lnTo>
                  <a:pt x="909012" y="0"/>
                </a:lnTo>
                <a:lnTo>
                  <a:pt x="909012" y="645979"/>
                </a:lnTo>
                <a:lnTo>
                  <a:pt x="0" y="645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728844" y="3894128"/>
            <a:ext cx="2302025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Jazyk a komunikace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54406" y="3505200"/>
            <a:ext cx="2752726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Nízká znalost systémů (školství, zdravotnictví atd.)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7531" y="3981450"/>
            <a:ext cx="2556461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Kulturní specifika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20873" y="3590065"/>
            <a:ext cx="1997579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Chybí opěrná síť, nejistá budoucnost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071218" y="6348909"/>
            <a:ext cx="2269087" cy="173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Kontakty i mimo komunitu, vzdělávání, využívání služeb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42367" y="6373674"/>
            <a:ext cx="2764765" cy="173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Vzdělávání, využívání sociálních i jiných služeb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15093" y="6257909"/>
            <a:ext cx="2929527" cy="216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Kurzy českého jazyka, zajištění tlumočení, navazování kontaktů i mimo komunitu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506382" y="6257909"/>
            <a:ext cx="2645612" cy="216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Kontakty i mimo komunitu, seznamování se se svými právy a povinnostmi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17349" y="971471"/>
            <a:ext cx="14472450" cy="2064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spc="-5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Bariéry na straně pracovníků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22185" y="3179000"/>
            <a:ext cx="3115342" cy="2420857"/>
            <a:chOff x="0" y="0"/>
            <a:chExt cx="1041709" cy="809487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5973099" y="3179000"/>
            <a:ext cx="3115342" cy="2420857"/>
            <a:chOff x="0" y="0"/>
            <a:chExt cx="1041709" cy="80948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48090" y="3266321"/>
            <a:ext cx="3115342" cy="2420857"/>
            <a:chOff x="0" y="0"/>
            <a:chExt cx="1041709" cy="809487"/>
          </a:xfrm>
        </p:grpSpPr>
        <p:sp>
          <p:nvSpPr>
            <p:cNvPr id="8" name="Freeform 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3250201" y="3179000"/>
            <a:ext cx="3115342" cy="2420857"/>
            <a:chOff x="0" y="0"/>
            <a:chExt cx="1041709" cy="809487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322185" y="6110030"/>
            <a:ext cx="3115342" cy="2420857"/>
            <a:chOff x="0" y="0"/>
            <a:chExt cx="1041709" cy="809487"/>
          </a:xfrm>
        </p:grpSpPr>
        <p:sp>
          <p:nvSpPr>
            <p:cNvPr id="12" name="Freeform 12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5985138" y="6062405"/>
            <a:ext cx="3115342" cy="2420857"/>
            <a:chOff x="0" y="0"/>
            <a:chExt cx="1041709" cy="809487"/>
          </a:xfrm>
        </p:grpSpPr>
        <p:sp>
          <p:nvSpPr>
            <p:cNvPr id="14" name="Freeform 1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648090" y="6110030"/>
            <a:ext cx="3115342" cy="2420857"/>
            <a:chOff x="0" y="0"/>
            <a:chExt cx="1041709" cy="809487"/>
          </a:xfrm>
        </p:grpSpPr>
        <p:sp>
          <p:nvSpPr>
            <p:cNvPr id="16" name="Freeform 1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3250201" y="6110030"/>
            <a:ext cx="3115342" cy="2420857"/>
            <a:chOff x="0" y="0"/>
            <a:chExt cx="1041709" cy="809487"/>
          </a:xfrm>
        </p:grpSpPr>
        <p:sp>
          <p:nvSpPr>
            <p:cNvPr id="18" name="Freeform 1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-646573" y="-344396"/>
            <a:ext cx="3719595" cy="3718959"/>
            <a:chOff x="0" y="0"/>
            <a:chExt cx="4959460" cy="4958613"/>
          </a:xfrm>
        </p:grpSpPr>
        <p:sp>
          <p:nvSpPr>
            <p:cNvPr id="20" name="Freeform 20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23" name="Freeform 2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634852" y="7847325"/>
            <a:ext cx="1164994" cy="1160758"/>
          </a:xfrm>
          <a:custGeom>
            <a:avLst/>
            <a:gdLst/>
            <a:ahLst/>
            <a:cxnLst/>
            <a:rect l="l" t="t" r="r" b="b"/>
            <a:pathLst>
              <a:path w="1164994" h="1160758">
                <a:moveTo>
                  <a:pt x="0" y="0"/>
                </a:moveTo>
                <a:lnTo>
                  <a:pt x="1164994" y="0"/>
                </a:lnTo>
                <a:lnTo>
                  <a:pt x="1164994" y="1160757"/>
                </a:lnTo>
                <a:lnTo>
                  <a:pt x="0" y="1160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629865" y="5143500"/>
            <a:ext cx="909012" cy="645979"/>
          </a:xfrm>
          <a:custGeom>
            <a:avLst/>
            <a:gdLst/>
            <a:ahLst/>
            <a:cxnLst/>
            <a:rect l="l" t="t" r="r" b="b"/>
            <a:pathLst>
              <a:path w="909012" h="645979">
                <a:moveTo>
                  <a:pt x="0" y="0"/>
                </a:moveTo>
                <a:lnTo>
                  <a:pt x="909012" y="0"/>
                </a:lnTo>
                <a:lnTo>
                  <a:pt x="909012" y="645979"/>
                </a:lnTo>
                <a:lnTo>
                  <a:pt x="0" y="645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719729" y="3656003"/>
            <a:ext cx="2302025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Jazyk a komunikace s cizincem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66446" y="4219575"/>
            <a:ext cx="275272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Kulturní specifika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7531" y="3505200"/>
            <a:ext cx="2556461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Znalost systémů - jak funguje např. školství pro cizince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09082" y="3743325"/>
            <a:ext cx="199757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Předsudky, stereotypy, emoce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071218" y="6348909"/>
            <a:ext cx="2269087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Síťování, spolupráce, case management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273560" y="6301284"/>
            <a:ext cx="2645612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Vzdělávání, supervize, ujasnění si vlastní role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68903" y="6777534"/>
            <a:ext cx="222190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Tlumočení a překlady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496857" y="6301284"/>
            <a:ext cx="2645612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Vzdělávání, supervize, ujasnění si vlastní role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17349" y="971471"/>
            <a:ext cx="14472450" cy="2064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spc="-5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Bariéry na straně sociálních služeb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22185" y="3179000"/>
            <a:ext cx="3115342" cy="2420857"/>
            <a:chOff x="0" y="0"/>
            <a:chExt cx="1041709" cy="809487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5973099" y="3179000"/>
            <a:ext cx="3115342" cy="2420857"/>
            <a:chOff x="0" y="0"/>
            <a:chExt cx="1041709" cy="80948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48090" y="3266321"/>
            <a:ext cx="3115342" cy="2420857"/>
            <a:chOff x="0" y="0"/>
            <a:chExt cx="1041709" cy="809487"/>
          </a:xfrm>
        </p:grpSpPr>
        <p:sp>
          <p:nvSpPr>
            <p:cNvPr id="8" name="Freeform 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3250201" y="3179000"/>
            <a:ext cx="3115342" cy="2420857"/>
            <a:chOff x="0" y="0"/>
            <a:chExt cx="1041709" cy="809487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322185" y="5789479"/>
            <a:ext cx="14395404" cy="4146106"/>
            <a:chOff x="0" y="0"/>
            <a:chExt cx="2384607" cy="686805"/>
          </a:xfrm>
        </p:grpSpPr>
        <p:sp>
          <p:nvSpPr>
            <p:cNvPr id="12" name="Freeform 12"/>
            <p:cNvSpPr/>
            <p:nvPr/>
          </p:nvSpPr>
          <p:spPr>
            <a:xfrm>
              <a:off x="0" y="-1270"/>
              <a:ext cx="2385877" cy="685535"/>
            </a:xfrm>
            <a:custGeom>
              <a:avLst/>
              <a:gdLst/>
              <a:ahLst/>
              <a:cxnLst/>
              <a:rect l="l" t="t" r="r" b="b"/>
              <a:pathLst>
                <a:path w="2385877" h="685535">
                  <a:moveTo>
                    <a:pt x="2374447" y="27940"/>
                  </a:moveTo>
                  <a:cubicBezTo>
                    <a:pt x="2365557" y="24130"/>
                    <a:pt x="2356667" y="21590"/>
                    <a:pt x="2347777" y="21590"/>
                  </a:cubicBezTo>
                  <a:cubicBezTo>
                    <a:pt x="2321107" y="20320"/>
                    <a:pt x="2285707" y="20320"/>
                    <a:pt x="2247525" y="17780"/>
                  </a:cubicBezTo>
                  <a:cubicBezTo>
                    <a:pt x="2160252" y="12700"/>
                    <a:pt x="2074798" y="6350"/>
                    <a:pt x="1987525" y="3810"/>
                  </a:cubicBezTo>
                  <a:cubicBezTo>
                    <a:pt x="1916616" y="1270"/>
                    <a:pt x="1847525" y="3810"/>
                    <a:pt x="1776616" y="2540"/>
                  </a:cubicBezTo>
                  <a:cubicBezTo>
                    <a:pt x="1745707" y="2540"/>
                    <a:pt x="1714798" y="0"/>
                    <a:pt x="1683889" y="2540"/>
                  </a:cubicBezTo>
                  <a:cubicBezTo>
                    <a:pt x="1609343" y="10160"/>
                    <a:pt x="1534798" y="11430"/>
                    <a:pt x="1458434" y="8890"/>
                  </a:cubicBezTo>
                  <a:cubicBezTo>
                    <a:pt x="1420252" y="7620"/>
                    <a:pt x="1382070" y="7620"/>
                    <a:pt x="1343889" y="7620"/>
                  </a:cubicBezTo>
                  <a:cubicBezTo>
                    <a:pt x="1274798" y="7620"/>
                    <a:pt x="1205707" y="7620"/>
                    <a:pt x="1136616" y="6350"/>
                  </a:cubicBezTo>
                  <a:cubicBezTo>
                    <a:pt x="1063889" y="5080"/>
                    <a:pt x="347525" y="2540"/>
                    <a:pt x="276616" y="1270"/>
                  </a:cubicBezTo>
                  <a:cubicBezTo>
                    <a:pt x="218434" y="0"/>
                    <a:pt x="162070" y="1270"/>
                    <a:pt x="103888" y="1270"/>
                  </a:cubicBezTo>
                  <a:cubicBezTo>
                    <a:pt x="63888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4294"/>
                    <a:pt x="16510" y="109800"/>
                    <a:pt x="17780" y="134859"/>
                  </a:cubicBezTo>
                  <a:cubicBezTo>
                    <a:pt x="19050" y="160365"/>
                    <a:pt x="17780" y="185871"/>
                    <a:pt x="16510" y="211825"/>
                  </a:cubicBezTo>
                  <a:cubicBezTo>
                    <a:pt x="15240" y="238226"/>
                    <a:pt x="2540" y="515215"/>
                    <a:pt x="2540" y="541616"/>
                  </a:cubicBezTo>
                  <a:cubicBezTo>
                    <a:pt x="2540" y="567570"/>
                    <a:pt x="1270" y="593523"/>
                    <a:pt x="0" y="619477"/>
                  </a:cubicBezTo>
                  <a:cubicBezTo>
                    <a:pt x="0" y="630925"/>
                    <a:pt x="3810" y="641085"/>
                    <a:pt x="15240" y="646165"/>
                  </a:cubicBezTo>
                  <a:cubicBezTo>
                    <a:pt x="22860" y="649975"/>
                    <a:pt x="31750" y="652515"/>
                    <a:pt x="40640" y="653785"/>
                  </a:cubicBezTo>
                  <a:cubicBezTo>
                    <a:pt x="102070" y="658865"/>
                    <a:pt x="171161" y="662675"/>
                    <a:pt x="240252" y="667755"/>
                  </a:cubicBezTo>
                  <a:cubicBezTo>
                    <a:pt x="278434" y="670295"/>
                    <a:pt x="316616" y="675375"/>
                    <a:pt x="354797" y="676645"/>
                  </a:cubicBezTo>
                  <a:cubicBezTo>
                    <a:pt x="418434" y="679185"/>
                    <a:pt x="1127525" y="680455"/>
                    <a:pt x="1191161" y="681725"/>
                  </a:cubicBezTo>
                  <a:cubicBezTo>
                    <a:pt x="1200252" y="681725"/>
                    <a:pt x="1209343" y="681725"/>
                    <a:pt x="1218434" y="681725"/>
                  </a:cubicBezTo>
                  <a:cubicBezTo>
                    <a:pt x="1262070" y="681725"/>
                    <a:pt x="1307525" y="680455"/>
                    <a:pt x="1351161" y="680455"/>
                  </a:cubicBezTo>
                  <a:cubicBezTo>
                    <a:pt x="1402070" y="680455"/>
                    <a:pt x="1451161" y="681725"/>
                    <a:pt x="1502070" y="681725"/>
                  </a:cubicBezTo>
                  <a:cubicBezTo>
                    <a:pt x="1576616" y="681725"/>
                    <a:pt x="1652980" y="681725"/>
                    <a:pt x="1727525" y="681725"/>
                  </a:cubicBezTo>
                  <a:cubicBezTo>
                    <a:pt x="1796616" y="681725"/>
                    <a:pt x="1865707" y="682995"/>
                    <a:pt x="1934798" y="684265"/>
                  </a:cubicBezTo>
                  <a:cubicBezTo>
                    <a:pt x="1965707" y="684265"/>
                    <a:pt x="1998434" y="685535"/>
                    <a:pt x="2029343" y="685535"/>
                  </a:cubicBezTo>
                  <a:cubicBezTo>
                    <a:pt x="2129343" y="684265"/>
                    <a:pt x="2227525" y="677915"/>
                    <a:pt x="2324917" y="677915"/>
                  </a:cubicBezTo>
                  <a:cubicBezTo>
                    <a:pt x="2328727" y="677915"/>
                    <a:pt x="2333807" y="675375"/>
                    <a:pt x="2337617" y="672835"/>
                  </a:cubicBezTo>
                  <a:cubicBezTo>
                    <a:pt x="2342697" y="669025"/>
                    <a:pt x="2345237" y="662675"/>
                    <a:pt x="2347777" y="660135"/>
                  </a:cubicBezTo>
                  <a:cubicBezTo>
                    <a:pt x="2349047" y="616345"/>
                    <a:pt x="2350317" y="597551"/>
                    <a:pt x="2351587" y="578756"/>
                  </a:cubicBezTo>
                  <a:cubicBezTo>
                    <a:pt x="2352857" y="549670"/>
                    <a:pt x="2363017" y="270444"/>
                    <a:pt x="2364287" y="241358"/>
                  </a:cubicBezTo>
                  <a:cubicBezTo>
                    <a:pt x="2364287" y="223907"/>
                    <a:pt x="2365557" y="206455"/>
                    <a:pt x="2366827" y="189004"/>
                  </a:cubicBezTo>
                  <a:cubicBezTo>
                    <a:pt x="2368097" y="170209"/>
                    <a:pt x="2369367" y="151415"/>
                    <a:pt x="2371907" y="132621"/>
                  </a:cubicBezTo>
                  <a:cubicBezTo>
                    <a:pt x="2373177" y="121434"/>
                    <a:pt x="2373177" y="109800"/>
                    <a:pt x="2378257" y="98613"/>
                  </a:cubicBezTo>
                  <a:cubicBezTo>
                    <a:pt x="2383337" y="85189"/>
                    <a:pt x="2385877" y="72212"/>
                    <a:pt x="2384607" y="44450"/>
                  </a:cubicBezTo>
                  <a:cubicBezTo>
                    <a:pt x="2384607" y="38100"/>
                    <a:pt x="2380797" y="30480"/>
                    <a:pt x="2374447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646573" y="-344396"/>
            <a:ext cx="3719595" cy="3718959"/>
            <a:chOff x="0" y="0"/>
            <a:chExt cx="4959460" cy="4958613"/>
          </a:xfrm>
        </p:grpSpPr>
        <p:sp>
          <p:nvSpPr>
            <p:cNvPr id="14" name="Freeform 14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17" name="Freeform 17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2217349" y="8774827"/>
            <a:ext cx="1164994" cy="1160758"/>
          </a:xfrm>
          <a:custGeom>
            <a:avLst/>
            <a:gdLst/>
            <a:ahLst/>
            <a:cxnLst/>
            <a:rect l="l" t="t" r="r" b="b"/>
            <a:pathLst>
              <a:path w="1164994" h="1160758">
                <a:moveTo>
                  <a:pt x="0" y="0"/>
                </a:moveTo>
                <a:lnTo>
                  <a:pt x="1164994" y="0"/>
                </a:lnTo>
                <a:lnTo>
                  <a:pt x="1164994" y="1160758"/>
                </a:lnTo>
                <a:lnTo>
                  <a:pt x="0" y="1160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629865" y="5143500"/>
            <a:ext cx="909012" cy="645979"/>
          </a:xfrm>
          <a:custGeom>
            <a:avLst/>
            <a:gdLst/>
            <a:ahLst/>
            <a:cxnLst/>
            <a:rect l="l" t="t" r="r" b="b"/>
            <a:pathLst>
              <a:path w="909012" h="645979">
                <a:moveTo>
                  <a:pt x="0" y="0"/>
                </a:moveTo>
                <a:lnTo>
                  <a:pt x="909012" y="0"/>
                </a:lnTo>
                <a:lnTo>
                  <a:pt x="909012" y="645979"/>
                </a:lnTo>
                <a:lnTo>
                  <a:pt x="0" y="645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071218" y="3743325"/>
            <a:ext cx="2302025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Nikdy jsme to nedělali, jak začít?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54406" y="3981450"/>
            <a:ext cx="275272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Kde vzít finance na tlumočení?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41433" y="3505200"/>
            <a:ext cx="2556461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Jak proškolit zaměstnance, jak to dělat správně?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81067" y="3743325"/>
            <a:ext cx="199757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Proč se cizinci zabývat?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64526" y="6153904"/>
            <a:ext cx="13801017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Celostátní nastavení systému práce s cizinci je jednou z velkých výzev v sociálních službách. </a:t>
            </a:r>
          </a:p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 to včetně zajištění adekvátního financování nejen sociálních služeb, ale i doplňkových služeb, jako je například tlumočení. </a:t>
            </a:r>
          </a:p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 současnosti je to na nás jako na sociálních pracovnících a vedoucích jednotlivých sociálních služeb - jak síťovat, využívat case managementu a sdílet know-how.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232054">
            <a:off x="1115824" y="6896668"/>
            <a:ext cx="3719595" cy="3718959"/>
            <a:chOff x="0" y="0"/>
            <a:chExt cx="4959460" cy="4958613"/>
          </a:xfrm>
        </p:grpSpPr>
        <p:sp>
          <p:nvSpPr>
            <p:cNvPr id="3" name="Freeform 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679441" y="3779352"/>
            <a:ext cx="6118627" cy="5478948"/>
            <a:chOff x="0" y="0"/>
            <a:chExt cx="2045949" cy="1832053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2047219" cy="1830783"/>
            </a:xfrm>
            <a:custGeom>
              <a:avLst/>
              <a:gdLst/>
              <a:ahLst/>
              <a:cxnLst/>
              <a:rect l="l" t="t" r="r" b="b"/>
              <a:pathLst>
                <a:path w="2047219" h="1830783">
                  <a:moveTo>
                    <a:pt x="2035789" y="27940"/>
                  </a:moveTo>
                  <a:cubicBezTo>
                    <a:pt x="2026899" y="24130"/>
                    <a:pt x="2018009" y="21590"/>
                    <a:pt x="2009119" y="21590"/>
                  </a:cubicBezTo>
                  <a:cubicBezTo>
                    <a:pt x="1982449" y="20320"/>
                    <a:pt x="1952018" y="20320"/>
                    <a:pt x="1919556" y="17780"/>
                  </a:cubicBezTo>
                  <a:cubicBezTo>
                    <a:pt x="1845359" y="12700"/>
                    <a:pt x="1772707" y="6350"/>
                    <a:pt x="1698509" y="3810"/>
                  </a:cubicBezTo>
                  <a:cubicBezTo>
                    <a:pt x="1638223" y="1270"/>
                    <a:pt x="1579483" y="3810"/>
                    <a:pt x="1519197" y="2540"/>
                  </a:cubicBezTo>
                  <a:cubicBezTo>
                    <a:pt x="1492919" y="2540"/>
                    <a:pt x="1466640" y="0"/>
                    <a:pt x="1440362" y="2540"/>
                  </a:cubicBezTo>
                  <a:cubicBezTo>
                    <a:pt x="1376985" y="10160"/>
                    <a:pt x="1313607" y="11430"/>
                    <a:pt x="1248684" y="8890"/>
                  </a:cubicBezTo>
                  <a:cubicBezTo>
                    <a:pt x="1216223" y="7620"/>
                    <a:pt x="1183761" y="7620"/>
                    <a:pt x="1151299" y="7620"/>
                  </a:cubicBezTo>
                  <a:cubicBezTo>
                    <a:pt x="1092559" y="7620"/>
                    <a:pt x="1033820" y="7620"/>
                    <a:pt x="975080" y="6350"/>
                  </a:cubicBezTo>
                  <a:cubicBezTo>
                    <a:pt x="913248" y="5080"/>
                    <a:pt x="304207" y="2540"/>
                    <a:pt x="243922" y="1270"/>
                  </a:cubicBezTo>
                  <a:cubicBezTo>
                    <a:pt x="194456" y="0"/>
                    <a:pt x="146537" y="1270"/>
                    <a:pt x="97072" y="1270"/>
                  </a:cubicBezTo>
                  <a:cubicBezTo>
                    <a:pt x="6306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2165"/>
                    <a:pt x="16510" y="200178"/>
                    <a:pt x="17780" y="276821"/>
                  </a:cubicBezTo>
                  <a:cubicBezTo>
                    <a:pt x="19050" y="354834"/>
                    <a:pt x="17780" y="432846"/>
                    <a:pt x="16510" y="512227"/>
                  </a:cubicBezTo>
                  <a:cubicBezTo>
                    <a:pt x="15240" y="592977"/>
                    <a:pt x="2540" y="1440163"/>
                    <a:pt x="2540" y="1520913"/>
                  </a:cubicBezTo>
                  <a:cubicBezTo>
                    <a:pt x="2540" y="1600294"/>
                    <a:pt x="1270" y="1679675"/>
                    <a:pt x="0" y="1759056"/>
                  </a:cubicBezTo>
                  <a:cubicBezTo>
                    <a:pt x="0" y="1776173"/>
                    <a:pt x="3810" y="1786333"/>
                    <a:pt x="15240" y="1791413"/>
                  </a:cubicBezTo>
                  <a:cubicBezTo>
                    <a:pt x="22860" y="1795223"/>
                    <a:pt x="31750" y="1797763"/>
                    <a:pt x="40640" y="1799033"/>
                  </a:cubicBezTo>
                  <a:cubicBezTo>
                    <a:pt x="95526" y="1804113"/>
                    <a:pt x="154266" y="1807923"/>
                    <a:pt x="213006" y="1813003"/>
                  </a:cubicBezTo>
                  <a:cubicBezTo>
                    <a:pt x="245467" y="1815543"/>
                    <a:pt x="277929" y="1820623"/>
                    <a:pt x="310390" y="1821893"/>
                  </a:cubicBezTo>
                  <a:cubicBezTo>
                    <a:pt x="364493" y="1824433"/>
                    <a:pt x="967351" y="1825703"/>
                    <a:pt x="1021453" y="1826973"/>
                  </a:cubicBezTo>
                  <a:cubicBezTo>
                    <a:pt x="1029182" y="1826973"/>
                    <a:pt x="1036911" y="1826973"/>
                    <a:pt x="1044640" y="1826973"/>
                  </a:cubicBezTo>
                  <a:cubicBezTo>
                    <a:pt x="1081739" y="1826973"/>
                    <a:pt x="1120384" y="1825703"/>
                    <a:pt x="1157483" y="1825703"/>
                  </a:cubicBezTo>
                  <a:cubicBezTo>
                    <a:pt x="1200765" y="1825703"/>
                    <a:pt x="1242501" y="1826973"/>
                    <a:pt x="1285783" y="1826973"/>
                  </a:cubicBezTo>
                  <a:cubicBezTo>
                    <a:pt x="1349160" y="1826973"/>
                    <a:pt x="1414084" y="1826973"/>
                    <a:pt x="1477461" y="1826973"/>
                  </a:cubicBezTo>
                  <a:cubicBezTo>
                    <a:pt x="1536201" y="1826973"/>
                    <a:pt x="1594941" y="1828243"/>
                    <a:pt x="1653681" y="1829513"/>
                  </a:cubicBezTo>
                  <a:cubicBezTo>
                    <a:pt x="1679959" y="1829513"/>
                    <a:pt x="1707783" y="1830783"/>
                    <a:pt x="1734062" y="1830783"/>
                  </a:cubicBezTo>
                  <a:cubicBezTo>
                    <a:pt x="1819080" y="1829513"/>
                    <a:pt x="1902553" y="1823163"/>
                    <a:pt x="1986259" y="1823163"/>
                  </a:cubicBezTo>
                  <a:cubicBezTo>
                    <a:pt x="1990069" y="1823163"/>
                    <a:pt x="1995149" y="1820623"/>
                    <a:pt x="1998959" y="1818083"/>
                  </a:cubicBezTo>
                  <a:cubicBezTo>
                    <a:pt x="2004039" y="1814273"/>
                    <a:pt x="2006579" y="1807923"/>
                    <a:pt x="2009119" y="1805383"/>
                  </a:cubicBezTo>
                  <a:cubicBezTo>
                    <a:pt x="2010389" y="1749475"/>
                    <a:pt x="2011659" y="1691993"/>
                    <a:pt x="2012929" y="1634510"/>
                  </a:cubicBezTo>
                  <a:cubicBezTo>
                    <a:pt x="2014199" y="1545548"/>
                    <a:pt x="2024359" y="691519"/>
                    <a:pt x="2025629" y="602557"/>
                  </a:cubicBezTo>
                  <a:cubicBezTo>
                    <a:pt x="2025629" y="549180"/>
                    <a:pt x="2026899" y="495803"/>
                    <a:pt x="2028169" y="442426"/>
                  </a:cubicBezTo>
                  <a:cubicBezTo>
                    <a:pt x="2029439" y="384944"/>
                    <a:pt x="2030709" y="327461"/>
                    <a:pt x="2033249" y="269978"/>
                  </a:cubicBezTo>
                  <a:cubicBezTo>
                    <a:pt x="2034519" y="235762"/>
                    <a:pt x="2034519" y="200178"/>
                    <a:pt x="2039599" y="165962"/>
                  </a:cubicBezTo>
                  <a:cubicBezTo>
                    <a:pt x="2044679" y="124902"/>
                    <a:pt x="2047219" y="85212"/>
                    <a:pt x="2045949" y="44450"/>
                  </a:cubicBezTo>
                  <a:cubicBezTo>
                    <a:pt x="2045949" y="38100"/>
                    <a:pt x="2042139" y="30480"/>
                    <a:pt x="203578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0110" y="5342959"/>
            <a:ext cx="5561811" cy="317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Zvýšený výskyt sociálně patologických jevů </a:t>
            </a:r>
          </a:p>
          <a:p>
            <a:pPr marL="453390" lvl="1" indent="-226695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Tvorba uzavřených komunit </a:t>
            </a:r>
          </a:p>
          <a:p>
            <a:pPr marL="453390" lvl="1" indent="-226695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Zvýšená kriminalita </a:t>
            </a:r>
          </a:p>
          <a:p>
            <a:pPr marL="453390" lvl="1" indent="-226695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Nízké vzdělání mladých cizinců, práce v nízkokvalifikovaných pozicích </a:t>
            </a:r>
          </a:p>
          <a:p>
            <a:pPr marL="453390" lvl="1" indent="-226695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Obchod s lidmi a pracovní vykořisťování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679441" y="3779352"/>
            <a:ext cx="6118627" cy="1407558"/>
            <a:chOff x="0" y="0"/>
            <a:chExt cx="2045949" cy="470660"/>
          </a:xfrm>
        </p:grpSpPr>
        <p:sp>
          <p:nvSpPr>
            <p:cNvPr id="9" name="Freeform 9"/>
            <p:cNvSpPr/>
            <p:nvPr/>
          </p:nvSpPr>
          <p:spPr>
            <a:xfrm>
              <a:off x="0" y="-1270"/>
              <a:ext cx="2047219" cy="469390"/>
            </a:xfrm>
            <a:custGeom>
              <a:avLst/>
              <a:gdLst/>
              <a:ahLst/>
              <a:cxnLst/>
              <a:rect l="l" t="t" r="r" b="b"/>
              <a:pathLst>
                <a:path w="2047219" h="469390">
                  <a:moveTo>
                    <a:pt x="2035789" y="27940"/>
                  </a:moveTo>
                  <a:cubicBezTo>
                    <a:pt x="2026899" y="24130"/>
                    <a:pt x="2018009" y="21590"/>
                    <a:pt x="2009119" y="21590"/>
                  </a:cubicBezTo>
                  <a:cubicBezTo>
                    <a:pt x="1982449" y="20320"/>
                    <a:pt x="1952018" y="20320"/>
                    <a:pt x="1919556" y="17780"/>
                  </a:cubicBezTo>
                  <a:cubicBezTo>
                    <a:pt x="1845359" y="12700"/>
                    <a:pt x="1772707" y="6350"/>
                    <a:pt x="1698509" y="3810"/>
                  </a:cubicBezTo>
                  <a:cubicBezTo>
                    <a:pt x="1638223" y="1270"/>
                    <a:pt x="1579483" y="3810"/>
                    <a:pt x="1519197" y="2540"/>
                  </a:cubicBezTo>
                  <a:cubicBezTo>
                    <a:pt x="1492919" y="2540"/>
                    <a:pt x="1466640" y="0"/>
                    <a:pt x="1440362" y="2540"/>
                  </a:cubicBezTo>
                  <a:cubicBezTo>
                    <a:pt x="1376985" y="10160"/>
                    <a:pt x="1313607" y="11430"/>
                    <a:pt x="1248684" y="8890"/>
                  </a:cubicBezTo>
                  <a:cubicBezTo>
                    <a:pt x="1216223" y="7620"/>
                    <a:pt x="1183761" y="7620"/>
                    <a:pt x="1151299" y="7620"/>
                  </a:cubicBezTo>
                  <a:cubicBezTo>
                    <a:pt x="1092559" y="7620"/>
                    <a:pt x="1033820" y="7620"/>
                    <a:pt x="975080" y="6350"/>
                  </a:cubicBezTo>
                  <a:cubicBezTo>
                    <a:pt x="913248" y="5080"/>
                    <a:pt x="304207" y="2540"/>
                    <a:pt x="243922" y="1270"/>
                  </a:cubicBezTo>
                  <a:cubicBezTo>
                    <a:pt x="194456" y="0"/>
                    <a:pt x="146537" y="1270"/>
                    <a:pt x="97072" y="1270"/>
                  </a:cubicBezTo>
                  <a:cubicBezTo>
                    <a:pt x="6306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77146"/>
                    <a:pt x="16510" y="92743"/>
                    <a:pt x="17780" y="108066"/>
                  </a:cubicBezTo>
                  <a:cubicBezTo>
                    <a:pt x="19050" y="123663"/>
                    <a:pt x="17780" y="139259"/>
                    <a:pt x="16510" y="155129"/>
                  </a:cubicBezTo>
                  <a:cubicBezTo>
                    <a:pt x="15240" y="171273"/>
                    <a:pt x="2540" y="340647"/>
                    <a:pt x="2540" y="356791"/>
                  </a:cubicBezTo>
                  <a:cubicBezTo>
                    <a:pt x="2540" y="372661"/>
                    <a:pt x="1270" y="388532"/>
                    <a:pt x="0" y="404402"/>
                  </a:cubicBezTo>
                  <a:cubicBezTo>
                    <a:pt x="0" y="414780"/>
                    <a:pt x="3810" y="424940"/>
                    <a:pt x="15240" y="430020"/>
                  </a:cubicBezTo>
                  <a:cubicBezTo>
                    <a:pt x="22860" y="433830"/>
                    <a:pt x="31750" y="436370"/>
                    <a:pt x="40640" y="437640"/>
                  </a:cubicBezTo>
                  <a:cubicBezTo>
                    <a:pt x="95526" y="442720"/>
                    <a:pt x="154266" y="446530"/>
                    <a:pt x="213006" y="451610"/>
                  </a:cubicBezTo>
                  <a:cubicBezTo>
                    <a:pt x="245467" y="454150"/>
                    <a:pt x="277929" y="459230"/>
                    <a:pt x="310390" y="460500"/>
                  </a:cubicBezTo>
                  <a:cubicBezTo>
                    <a:pt x="364493" y="463040"/>
                    <a:pt x="967351" y="464310"/>
                    <a:pt x="1021453" y="465580"/>
                  </a:cubicBezTo>
                  <a:cubicBezTo>
                    <a:pt x="1029182" y="465580"/>
                    <a:pt x="1036911" y="465580"/>
                    <a:pt x="1044640" y="465580"/>
                  </a:cubicBezTo>
                  <a:cubicBezTo>
                    <a:pt x="1081739" y="465580"/>
                    <a:pt x="1120384" y="464310"/>
                    <a:pt x="1157483" y="464310"/>
                  </a:cubicBezTo>
                  <a:cubicBezTo>
                    <a:pt x="1200765" y="464310"/>
                    <a:pt x="1242501" y="465580"/>
                    <a:pt x="1285783" y="465580"/>
                  </a:cubicBezTo>
                  <a:cubicBezTo>
                    <a:pt x="1349160" y="465580"/>
                    <a:pt x="1414084" y="465580"/>
                    <a:pt x="1477461" y="465580"/>
                  </a:cubicBezTo>
                  <a:cubicBezTo>
                    <a:pt x="1536201" y="465580"/>
                    <a:pt x="1594941" y="466850"/>
                    <a:pt x="1653681" y="468120"/>
                  </a:cubicBezTo>
                  <a:cubicBezTo>
                    <a:pt x="1679959" y="468120"/>
                    <a:pt x="1707783" y="469390"/>
                    <a:pt x="1734062" y="469390"/>
                  </a:cubicBezTo>
                  <a:cubicBezTo>
                    <a:pt x="1819080" y="468120"/>
                    <a:pt x="1902553" y="461770"/>
                    <a:pt x="1986259" y="461770"/>
                  </a:cubicBezTo>
                  <a:cubicBezTo>
                    <a:pt x="1990069" y="461770"/>
                    <a:pt x="1995149" y="459230"/>
                    <a:pt x="1998959" y="456690"/>
                  </a:cubicBezTo>
                  <a:cubicBezTo>
                    <a:pt x="2004039" y="452880"/>
                    <a:pt x="2006579" y="446530"/>
                    <a:pt x="2009119" y="443990"/>
                  </a:cubicBezTo>
                  <a:cubicBezTo>
                    <a:pt x="2010389" y="402486"/>
                    <a:pt x="2011659" y="390994"/>
                    <a:pt x="2012929" y="379502"/>
                  </a:cubicBezTo>
                  <a:cubicBezTo>
                    <a:pt x="2014199" y="361716"/>
                    <a:pt x="2024359" y="190974"/>
                    <a:pt x="2025629" y="173189"/>
                  </a:cubicBezTo>
                  <a:cubicBezTo>
                    <a:pt x="2025629" y="162517"/>
                    <a:pt x="2026899" y="151846"/>
                    <a:pt x="2028169" y="141174"/>
                  </a:cubicBezTo>
                  <a:cubicBezTo>
                    <a:pt x="2029439" y="129682"/>
                    <a:pt x="2030709" y="118190"/>
                    <a:pt x="2033249" y="106698"/>
                  </a:cubicBezTo>
                  <a:cubicBezTo>
                    <a:pt x="2034519" y="99857"/>
                    <a:pt x="2034519" y="92743"/>
                    <a:pt x="2039599" y="85902"/>
                  </a:cubicBezTo>
                  <a:cubicBezTo>
                    <a:pt x="2044679" y="77693"/>
                    <a:pt x="2047219" y="69758"/>
                    <a:pt x="2045949" y="44450"/>
                  </a:cubicBezTo>
                  <a:cubicBezTo>
                    <a:pt x="2045949" y="38100"/>
                    <a:pt x="2042139" y="30480"/>
                    <a:pt x="203578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grpSp>
        <p:nvGrpSpPr>
          <p:cNvPr id="10" name="Group 10"/>
          <p:cNvGrpSpPr/>
          <p:nvPr/>
        </p:nvGrpSpPr>
        <p:grpSpPr>
          <a:xfrm rot="8686960">
            <a:off x="905881" y="-1022074"/>
            <a:ext cx="3567715" cy="2451863"/>
            <a:chOff x="0" y="0"/>
            <a:chExt cx="4756953" cy="3269151"/>
          </a:xfrm>
        </p:grpSpPr>
        <p:sp>
          <p:nvSpPr>
            <p:cNvPr id="11" name="Freeform 11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6112132">
            <a:off x="14507190" y="7108666"/>
            <a:ext cx="3719595" cy="3718959"/>
            <a:chOff x="0" y="0"/>
            <a:chExt cx="4959460" cy="4958613"/>
          </a:xfrm>
        </p:grpSpPr>
        <p:sp>
          <p:nvSpPr>
            <p:cNvPr id="14" name="Freeform 14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9489932" y="3779352"/>
            <a:ext cx="6118627" cy="5478948"/>
            <a:chOff x="0" y="0"/>
            <a:chExt cx="2045949" cy="1832053"/>
          </a:xfrm>
        </p:grpSpPr>
        <p:sp>
          <p:nvSpPr>
            <p:cNvPr id="17" name="Freeform 17"/>
            <p:cNvSpPr/>
            <p:nvPr/>
          </p:nvSpPr>
          <p:spPr>
            <a:xfrm>
              <a:off x="0" y="-1270"/>
              <a:ext cx="2047219" cy="1830783"/>
            </a:xfrm>
            <a:custGeom>
              <a:avLst/>
              <a:gdLst/>
              <a:ahLst/>
              <a:cxnLst/>
              <a:rect l="l" t="t" r="r" b="b"/>
              <a:pathLst>
                <a:path w="2047219" h="1830783">
                  <a:moveTo>
                    <a:pt x="2035789" y="27940"/>
                  </a:moveTo>
                  <a:cubicBezTo>
                    <a:pt x="2026899" y="24130"/>
                    <a:pt x="2018009" y="21590"/>
                    <a:pt x="2009119" y="21590"/>
                  </a:cubicBezTo>
                  <a:cubicBezTo>
                    <a:pt x="1982449" y="20320"/>
                    <a:pt x="1952018" y="20320"/>
                    <a:pt x="1919556" y="17780"/>
                  </a:cubicBezTo>
                  <a:cubicBezTo>
                    <a:pt x="1845359" y="12700"/>
                    <a:pt x="1772707" y="6350"/>
                    <a:pt x="1698509" y="3810"/>
                  </a:cubicBezTo>
                  <a:cubicBezTo>
                    <a:pt x="1638223" y="1270"/>
                    <a:pt x="1579483" y="3810"/>
                    <a:pt x="1519197" y="2540"/>
                  </a:cubicBezTo>
                  <a:cubicBezTo>
                    <a:pt x="1492919" y="2540"/>
                    <a:pt x="1466640" y="0"/>
                    <a:pt x="1440362" y="2540"/>
                  </a:cubicBezTo>
                  <a:cubicBezTo>
                    <a:pt x="1376985" y="10160"/>
                    <a:pt x="1313607" y="11430"/>
                    <a:pt x="1248684" y="8890"/>
                  </a:cubicBezTo>
                  <a:cubicBezTo>
                    <a:pt x="1216223" y="7620"/>
                    <a:pt x="1183761" y="7620"/>
                    <a:pt x="1151299" y="7620"/>
                  </a:cubicBezTo>
                  <a:cubicBezTo>
                    <a:pt x="1092559" y="7620"/>
                    <a:pt x="1033820" y="7620"/>
                    <a:pt x="975080" y="6350"/>
                  </a:cubicBezTo>
                  <a:cubicBezTo>
                    <a:pt x="913248" y="5080"/>
                    <a:pt x="304207" y="2540"/>
                    <a:pt x="243922" y="1270"/>
                  </a:cubicBezTo>
                  <a:cubicBezTo>
                    <a:pt x="194456" y="0"/>
                    <a:pt x="146537" y="1270"/>
                    <a:pt x="97072" y="1270"/>
                  </a:cubicBezTo>
                  <a:cubicBezTo>
                    <a:pt x="6306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2165"/>
                    <a:pt x="16510" y="200178"/>
                    <a:pt x="17780" y="276821"/>
                  </a:cubicBezTo>
                  <a:cubicBezTo>
                    <a:pt x="19050" y="354834"/>
                    <a:pt x="17780" y="432846"/>
                    <a:pt x="16510" y="512227"/>
                  </a:cubicBezTo>
                  <a:cubicBezTo>
                    <a:pt x="15240" y="592977"/>
                    <a:pt x="2540" y="1440163"/>
                    <a:pt x="2540" y="1520913"/>
                  </a:cubicBezTo>
                  <a:cubicBezTo>
                    <a:pt x="2540" y="1600294"/>
                    <a:pt x="1270" y="1679675"/>
                    <a:pt x="0" y="1759056"/>
                  </a:cubicBezTo>
                  <a:cubicBezTo>
                    <a:pt x="0" y="1776173"/>
                    <a:pt x="3810" y="1786333"/>
                    <a:pt x="15240" y="1791413"/>
                  </a:cubicBezTo>
                  <a:cubicBezTo>
                    <a:pt x="22860" y="1795223"/>
                    <a:pt x="31750" y="1797763"/>
                    <a:pt x="40640" y="1799033"/>
                  </a:cubicBezTo>
                  <a:cubicBezTo>
                    <a:pt x="95526" y="1804113"/>
                    <a:pt x="154266" y="1807923"/>
                    <a:pt x="213006" y="1813003"/>
                  </a:cubicBezTo>
                  <a:cubicBezTo>
                    <a:pt x="245467" y="1815543"/>
                    <a:pt x="277929" y="1820623"/>
                    <a:pt x="310390" y="1821893"/>
                  </a:cubicBezTo>
                  <a:cubicBezTo>
                    <a:pt x="364493" y="1824433"/>
                    <a:pt x="967351" y="1825703"/>
                    <a:pt x="1021453" y="1826973"/>
                  </a:cubicBezTo>
                  <a:cubicBezTo>
                    <a:pt x="1029182" y="1826973"/>
                    <a:pt x="1036911" y="1826973"/>
                    <a:pt x="1044640" y="1826973"/>
                  </a:cubicBezTo>
                  <a:cubicBezTo>
                    <a:pt x="1081739" y="1826973"/>
                    <a:pt x="1120384" y="1825703"/>
                    <a:pt x="1157483" y="1825703"/>
                  </a:cubicBezTo>
                  <a:cubicBezTo>
                    <a:pt x="1200765" y="1825703"/>
                    <a:pt x="1242501" y="1826973"/>
                    <a:pt x="1285783" y="1826973"/>
                  </a:cubicBezTo>
                  <a:cubicBezTo>
                    <a:pt x="1349160" y="1826973"/>
                    <a:pt x="1414084" y="1826973"/>
                    <a:pt x="1477461" y="1826973"/>
                  </a:cubicBezTo>
                  <a:cubicBezTo>
                    <a:pt x="1536201" y="1826973"/>
                    <a:pt x="1594941" y="1828243"/>
                    <a:pt x="1653681" y="1829513"/>
                  </a:cubicBezTo>
                  <a:cubicBezTo>
                    <a:pt x="1679959" y="1829513"/>
                    <a:pt x="1707783" y="1830783"/>
                    <a:pt x="1734062" y="1830783"/>
                  </a:cubicBezTo>
                  <a:cubicBezTo>
                    <a:pt x="1819080" y="1829513"/>
                    <a:pt x="1902553" y="1823163"/>
                    <a:pt x="1986259" y="1823163"/>
                  </a:cubicBezTo>
                  <a:cubicBezTo>
                    <a:pt x="1990069" y="1823163"/>
                    <a:pt x="1995149" y="1820623"/>
                    <a:pt x="1998959" y="1818083"/>
                  </a:cubicBezTo>
                  <a:cubicBezTo>
                    <a:pt x="2004039" y="1814273"/>
                    <a:pt x="2006579" y="1807923"/>
                    <a:pt x="2009119" y="1805383"/>
                  </a:cubicBezTo>
                  <a:cubicBezTo>
                    <a:pt x="2010389" y="1749475"/>
                    <a:pt x="2011659" y="1691993"/>
                    <a:pt x="2012929" y="1634510"/>
                  </a:cubicBezTo>
                  <a:cubicBezTo>
                    <a:pt x="2014199" y="1545548"/>
                    <a:pt x="2024359" y="691519"/>
                    <a:pt x="2025629" y="602557"/>
                  </a:cubicBezTo>
                  <a:cubicBezTo>
                    <a:pt x="2025629" y="549180"/>
                    <a:pt x="2026899" y="495803"/>
                    <a:pt x="2028169" y="442426"/>
                  </a:cubicBezTo>
                  <a:cubicBezTo>
                    <a:pt x="2029439" y="384944"/>
                    <a:pt x="2030709" y="327461"/>
                    <a:pt x="2033249" y="269978"/>
                  </a:cubicBezTo>
                  <a:cubicBezTo>
                    <a:pt x="2034519" y="235762"/>
                    <a:pt x="2034519" y="200178"/>
                    <a:pt x="2039599" y="165962"/>
                  </a:cubicBezTo>
                  <a:cubicBezTo>
                    <a:pt x="2044679" y="124902"/>
                    <a:pt x="2047219" y="85212"/>
                    <a:pt x="2045949" y="44450"/>
                  </a:cubicBezTo>
                  <a:cubicBezTo>
                    <a:pt x="2045949" y="38100"/>
                    <a:pt x="2042139" y="30480"/>
                    <a:pt x="203578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9647129" y="5399055"/>
            <a:ext cx="5647536" cy="317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2" lvl="1" indent="-226696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Nízká kvalita života </a:t>
            </a:r>
          </a:p>
          <a:p>
            <a:pPr marL="453392" lvl="1" indent="-226696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Sociálně patologické jevy</a:t>
            </a:r>
          </a:p>
          <a:p>
            <a:pPr marL="453392" lvl="1" indent="-226696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Spoléhání na pomoc z komunity až závislost na komunitě</a:t>
            </a:r>
          </a:p>
          <a:p>
            <a:pPr marL="453392" lvl="1" indent="-226696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Nemožnost rozhodovat o sobě (pracovní vykořisťování, obchod s lidmi) </a:t>
            </a:r>
          </a:p>
          <a:p>
            <a:pPr marL="453392" lvl="1" indent="-226696" algn="just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Neznalost systémů a s tím související přestupky či trestné činy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489932" y="3779352"/>
            <a:ext cx="6118627" cy="1407558"/>
            <a:chOff x="0" y="0"/>
            <a:chExt cx="2045949" cy="470660"/>
          </a:xfrm>
        </p:grpSpPr>
        <p:sp>
          <p:nvSpPr>
            <p:cNvPr id="20" name="Freeform 20"/>
            <p:cNvSpPr/>
            <p:nvPr/>
          </p:nvSpPr>
          <p:spPr>
            <a:xfrm>
              <a:off x="0" y="-1270"/>
              <a:ext cx="2047219" cy="469390"/>
            </a:xfrm>
            <a:custGeom>
              <a:avLst/>
              <a:gdLst/>
              <a:ahLst/>
              <a:cxnLst/>
              <a:rect l="l" t="t" r="r" b="b"/>
              <a:pathLst>
                <a:path w="2047219" h="469390">
                  <a:moveTo>
                    <a:pt x="2035789" y="27940"/>
                  </a:moveTo>
                  <a:cubicBezTo>
                    <a:pt x="2026899" y="24130"/>
                    <a:pt x="2018009" y="21590"/>
                    <a:pt x="2009119" y="21590"/>
                  </a:cubicBezTo>
                  <a:cubicBezTo>
                    <a:pt x="1982449" y="20320"/>
                    <a:pt x="1952018" y="20320"/>
                    <a:pt x="1919556" y="17780"/>
                  </a:cubicBezTo>
                  <a:cubicBezTo>
                    <a:pt x="1845359" y="12700"/>
                    <a:pt x="1772707" y="6350"/>
                    <a:pt x="1698509" y="3810"/>
                  </a:cubicBezTo>
                  <a:cubicBezTo>
                    <a:pt x="1638223" y="1270"/>
                    <a:pt x="1579483" y="3810"/>
                    <a:pt x="1519197" y="2540"/>
                  </a:cubicBezTo>
                  <a:cubicBezTo>
                    <a:pt x="1492919" y="2540"/>
                    <a:pt x="1466640" y="0"/>
                    <a:pt x="1440362" y="2540"/>
                  </a:cubicBezTo>
                  <a:cubicBezTo>
                    <a:pt x="1376985" y="10160"/>
                    <a:pt x="1313607" y="11430"/>
                    <a:pt x="1248684" y="8890"/>
                  </a:cubicBezTo>
                  <a:cubicBezTo>
                    <a:pt x="1216223" y="7620"/>
                    <a:pt x="1183761" y="7620"/>
                    <a:pt x="1151299" y="7620"/>
                  </a:cubicBezTo>
                  <a:cubicBezTo>
                    <a:pt x="1092559" y="7620"/>
                    <a:pt x="1033820" y="7620"/>
                    <a:pt x="975080" y="6350"/>
                  </a:cubicBezTo>
                  <a:cubicBezTo>
                    <a:pt x="913248" y="5080"/>
                    <a:pt x="304207" y="2540"/>
                    <a:pt x="243922" y="1270"/>
                  </a:cubicBezTo>
                  <a:cubicBezTo>
                    <a:pt x="194456" y="0"/>
                    <a:pt x="146537" y="1270"/>
                    <a:pt x="97072" y="1270"/>
                  </a:cubicBezTo>
                  <a:cubicBezTo>
                    <a:pt x="6306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77146"/>
                    <a:pt x="16510" y="92743"/>
                    <a:pt x="17780" y="108066"/>
                  </a:cubicBezTo>
                  <a:cubicBezTo>
                    <a:pt x="19050" y="123663"/>
                    <a:pt x="17780" y="139259"/>
                    <a:pt x="16510" y="155129"/>
                  </a:cubicBezTo>
                  <a:cubicBezTo>
                    <a:pt x="15240" y="171273"/>
                    <a:pt x="2540" y="340647"/>
                    <a:pt x="2540" y="356791"/>
                  </a:cubicBezTo>
                  <a:cubicBezTo>
                    <a:pt x="2540" y="372661"/>
                    <a:pt x="1270" y="388532"/>
                    <a:pt x="0" y="404402"/>
                  </a:cubicBezTo>
                  <a:cubicBezTo>
                    <a:pt x="0" y="414780"/>
                    <a:pt x="3810" y="424940"/>
                    <a:pt x="15240" y="430020"/>
                  </a:cubicBezTo>
                  <a:cubicBezTo>
                    <a:pt x="22860" y="433830"/>
                    <a:pt x="31750" y="436370"/>
                    <a:pt x="40640" y="437640"/>
                  </a:cubicBezTo>
                  <a:cubicBezTo>
                    <a:pt x="95526" y="442720"/>
                    <a:pt x="154266" y="446530"/>
                    <a:pt x="213006" y="451610"/>
                  </a:cubicBezTo>
                  <a:cubicBezTo>
                    <a:pt x="245467" y="454150"/>
                    <a:pt x="277929" y="459230"/>
                    <a:pt x="310390" y="460500"/>
                  </a:cubicBezTo>
                  <a:cubicBezTo>
                    <a:pt x="364493" y="463040"/>
                    <a:pt x="967351" y="464310"/>
                    <a:pt x="1021453" y="465580"/>
                  </a:cubicBezTo>
                  <a:cubicBezTo>
                    <a:pt x="1029182" y="465580"/>
                    <a:pt x="1036911" y="465580"/>
                    <a:pt x="1044640" y="465580"/>
                  </a:cubicBezTo>
                  <a:cubicBezTo>
                    <a:pt x="1081739" y="465580"/>
                    <a:pt x="1120384" y="464310"/>
                    <a:pt x="1157483" y="464310"/>
                  </a:cubicBezTo>
                  <a:cubicBezTo>
                    <a:pt x="1200765" y="464310"/>
                    <a:pt x="1242501" y="465580"/>
                    <a:pt x="1285783" y="465580"/>
                  </a:cubicBezTo>
                  <a:cubicBezTo>
                    <a:pt x="1349160" y="465580"/>
                    <a:pt x="1414084" y="465580"/>
                    <a:pt x="1477461" y="465580"/>
                  </a:cubicBezTo>
                  <a:cubicBezTo>
                    <a:pt x="1536201" y="465580"/>
                    <a:pt x="1594941" y="466850"/>
                    <a:pt x="1653681" y="468120"/>
                  </a:cubicBezTo>
                  <a:cubicBezTo>
                    <a:pt x="1679959" y="468120"/>
                    <a:pt x="1707783" y="469390"/>
                    <a:pt x="1734062" y="469390"/>
                  </a:cubicBezTo>
                  <a:cubicBezTo>
                    <a:pt x="1819080" y="468120"/>
                    <a:pt x="1902553" y="461770"/>
                    <a:pt x="1986259" y="461770"/>
                  </a:cubicBezTo>
                  <a:cubicBezTo>
                    <a:pt x="1990069" y="461770"/>
                    <a:pt x="1995149" y="459230"/>
                    <a:pt x="1998959" y="456690"/>
                  </a:cubicBezTo>
                  <a:cubicBezTo>
                    <a:pt x="2004039" y="452880"/>
                    <a:pt x="2006579" y="446530"/>
                    <a:pt x="2009119" y="443990"/>
                  </a:cubicBezTo>
                  <a:cubicBezTo>
                    <a:pt x="2010389" y="402486"/>
                    <a:pt x="2011659" y="390994"/>
                    <a:pt x="2012929" y="379502"/>
                  </a:cubicBezTo>
                  <a:cubicBezTo>
                    <a:pt x="2014199" y="361716"/>
                    <a:pt x="2024359" y="190974"/>
                    <a:pt x="2025629" y="173189"/>
                  </a:cubicBezTo>
                  <a:cubicBezTo>
                    <a:pt x="2025629" y="162517"/>
                    <a:pt x="2026899" y="151846"/>
                    <a:pt x="2028169" y="141174"/>
                  </a:cubicBezTo>
                  <a:cubicBezTo>
                    <a:pt x="2029439" y="129682"/>
                    <a:pt x="2030709" y="118190"/>
                    <a:pt x="2033249" y="106698"/>
                  </a:cubicBezTo>
                  <a:cubicBezTo>
                    <a:pt x="2034519" y="99857"/>
                    <a:pt x="2034519" y="92743"/>
                    <a:pt x="2039599" y="85902"/>
                  </a:cubicBezTo>
                  <a:cubicBezTo>
                    <a:pt x="2044679" y="77693"/>
                    <a:pt x="2047219" y="69758"/>
                    <a:pt x="2045949" y="44450"/>
                  </a:cubicBezTo>
                  <a:cubicBezTo>
                    <a:pt x="2045949" y="38100"/>
                    <a:pt x="2042139" y="30480"/>
                    <a:pt x="2035789" y="27940"/>
                  </a:cubicBezTo>
                  <a:close/>
                </a:path>
              </a:pathLst>
            </a:custGeom>
            <a:solidFill>
              <a:srgbClr val="B0A768"/>
            </a:solidFill>
          </p:spPr>
        </p:sp>
      </p:grpSp>
      <p:sp>
        <p:nvSpPr>
          <p:cNvPr id="21" name="Freeform 21"/>
          <p:cNvSpPr/>
          <p:nvPr/>
        </p:nvSpPr>
        <p:spPr>
          <a:xfrm rot="-3579167">
            <a:off x="-3848237" y="7045655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3" y="0"/>
                </a:lnTo>
                <a:lnTo>
                  <a:pt x="5034873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407295">
            <a:off x="17113690" y="637043"/>
            <a:ext cx="4734943" cy="4734943"/>
          </a:xfrm>
          <a:custGeom>
            <a:avLst/>
            <a:gdLst/>
            <a:ahLst/>
            <a:cxnLst/>
            <a:rect l="l" t="t" r="r" b="b"/>
            <a:pathLst>
              <a:path w="4734943" h="4734943">
                <a:moveTo>
                  <a:pt x="0" y="0"/>
                </a:moveTo>
                <a:lnTo>
                  <a:pt x="4734943" y="0"/>
                </a:lnTo>
                <a:lnTo>
                  <a:pt x="4734943" y="4734943"/>
                </a:lnTo>
                <a:lnTo>
                  <a:pt x="0" y="4734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8911143">
            <a:off x="-1850997" y="1285660"/>
            <a:ext cx="3567715" cy="2451863"/>
            <a:chOff x="0" y="0"/>
            <a:chExt cx="4756953" cy="3269151"/>
          </a:xfrm>
        </p:grpSpPr>
        <p:sp>
          <p:nvSpPr>
            <p:cNvPr id="24" name="Freeform 24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 rot="-10411945">
            <a:off x="16611555" y="8759198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6" y="0"/>
                </a:lnTo>
                <a:lnTo>
                  <a:pt x="676096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95135" t="-225003" b="-356495"/>
            </a:stretch>
          </a:blipFill>
        </p:spPr>
      </p:sp>
      <p:sp>
        <p:nvSpPr>
          <p:cNvPr id="27" name="Freeform 27"/>
          <p:cNvSpPr/>
          <p:nvPr/>
        </p:nvSpPr>
        <p:spPr>
          <a:xfrm flipH="1">
            <a:off x="7821562" y="8576595"/>
            <a:ext cx="1120716" cy="783101"/>
          </a:xfrm>
          <a:custGeom>
            <a:avLst/>
            <a:gdLst/>
            <a:ahLst/>
            <a:cxnLst/>
            <a:rect l="l" t="t" r="r" b="b"/>
            <a:pathLst>
              <a:path w="1120716" h="783101">
                <a:moveTo>
                  <a:pt x="1120717" y="0"/>
                </a:moveTo>
                <a:lnTo>
                  <a:pt x="0" y="0"/>
                </a:lnTo>
                <a:lnTo>
                  <a:pt x="0" y="783101"/>
                </a:lnTo>
                <a:lnTo>
                  <a:pt x="1120717" y="783101"/>
                </a:lnTo>
                <a:lnTo>
                  <a:pt x="112071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 rot="-7258383">
            <a:off x="14350055" y="-891934"/>
            <a:ext cx="3567715" cy="2451863"/>
            <a:chOff x="0" y="0"/>
            <a:chExt cx="4756953" cy="3269151"/>
          </a:xfrm>
        </p:grpSpPr>
        <p:sp>
          <p:nvSpPr>
            <p:cNvPr id="29" name="Freeform 29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31" name="TextBox 31"/>
          <p:cNvSpPr txBox="1"/>
          <p:nvPr/>
        </p:nvSpPr>
        <p:spPr>
          <a:xfrm>
            <a:off x="2373406" y="1125052"/>
            <a:ext cx="13541187" cy="259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  <a:spcBef>
                <a:spcPct val="0"/>
              </a:spcBef>
            </a:pPr>
            <a:r>
              <a:rPr lang="en-US" sz="9999" b="1" spc="-49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Rizika - cizinci mimo sociální služby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75622" y="4345398"/>
            <a:ext cx="5526265" cy="55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6"/>
              </a:lnSpc>
            </a:pPr>
            <a:r>
              <a:rPr lang="en-US" sz="5100" b="1" spc="-25">
                <a:solidFill>
                  <a:srgbClr val="42595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Celospolečenská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786113" y="4350907"/>
            <a:ext cx="5526265" cy="55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6"/>
              </a:lnSpc>
            </a:pPr>
            <a:r>
              <a:rPr lang="en-US" sz="5100" b="1" spc="-25">
                <a:solidFill>
                  <a:srgbClr val="42595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 jednotlivce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210067" y="3162797"/>
            <a:ext cx="13867865" cy="6095503"/>
            <a:chOff x="0" y="0"/>
            <a:chExt cx="4648714" cy="204330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4649984" cy="2042033"/>
            </a:xfrm>
            <a:custGeom>
              <a:avLst/>
              <a:gdLst/>
              <a:ahLst/>
              <a:cxnLst/>
              <a:rect l="l" t="t" r="r" b="b"/>
              <a:pathLst>
                <a:path w="4649984" h="2042033">
                  <a:moveTo>
                    <a:pt x="4638554" y="27940"/>
                  </a:moveTo>
                  <a:cubicBezTo>
                    <a:pt x="4629664" y="24130"/>
                    <a:pt x="4620774" y="21590"/>
                    <a:pt x="4611884" y="21590"/>
                  </a:cubicBezTo>
                  <a:cubicBezTo>
                    <a:pt x="4585214" y="20320"/>
                    <a:pt x="4516593" y="20320"/>
                    <a:pt x="4440169" y="17780"/>
                  </a:cubicBezTo>
                  <a:cubicBezTo>
                    <a:pt x="4265483" y="12700"/>
                    <a:pt x="4094437" y="6350"/>
                    <a:pt x="3919752" y="3810"/>
                  </a:cubicBezTo>
                  <a:cubicBezTo>
                    <a:pt x="3777820" y="1270"/>
                    <a:pt x="3639527" y="3810"/>
                    <a:pt x="3497596" y="2540"/>
                  </a:cubicBezTo>
                  <a:cubicBezTo>
                    <a:pt x="3435728" y="2540"/>
                    <a:pt x="3373860" y="0"/>
                    <a:pt x="3311992" y="2540"/>
                  </a:cubicBezTo>
                  <a:cubicBezTo>
                    <a:pt x="3162782" y="10160"/>
                    <a:pt x="3013572" y="11430"/>
                    <a:pt x="2860722" y="8890"/>
                  </a:cubicBezTo>
                  <a:cubicBezTo>
                    <a:pt x="2784297" y="7620"/>
                    <a:pt x="2707873" y="7620"/>
                    <a:pt x="2631448" y="7620"/>
                  </a:cubicBezTo>
                  <a:cubicBezTo>
                    <a:pt x="2493155" y="7620"/>
                    <a:pt x="2354863" y="7620"/>
                    <a:pt x="2216570" y="6350"/>
                  </a:cubicBezTo>
                  <a:cubicBezTo>
                    <a:pt x="2070999" y="5080"/>
                    <a:pt x="637124" y="2540"/>
                    <a:pt x="495192" y="1270"/>
                  </a:cubicBezTo>
                  <a:cubicBezTo>
                    <a:pt x="378735" y="0"/>
                    <a:pt x="265918" y="1270"/>
                    <a:pt x="149461" y="1270"/>
                  </a:cubicBezTo>
                  <a:cubicBezTo>
                    <a:pt x="6939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9151"/>
                    <a:pt x="16510" y="216848"/>
                    <a:pt x="17780" y="303007"/>
                  </a:cubicBezTo>
                  <a:cubicBezTo>
                    <a:pt x="19050" y="390705"/>
                    <a:pt x="17780" y="478402"/>
                    <a:pt x="16510" y="567639"/>
                  </a:cubicBezTo>
                  <a:cubicBezTo>
                    <a:pt x="15240" y="658413"/>
                    <a:pt x="2540" y="1610778"/>
                    <a:pt x="2540" y="1701552"/>
                  </a:cubicBezTo>
                  <a:cubicBezTo>
                    <a:pt x="2540" y="1790788"/>
                    <a:pt x="1270" y="1880024"/>
                    <a:pt x="0" y="1969260"/>
                  </a:cubicBezTo>
                  <a:cubicBezTo>
                    <a:pt x="0" y="1987423"/>
                    <a:pt x="3810" y="1997583"/>
                    <a:pt x="15240" y="2002663"/>
                  </a:cubicBezTo>
                  <a:cubicBezTo>
                    <a:pt x="22860" y="2006473"/>
                    <a:pt x="31750" y="2009013"/>
                    <a:pt x="40640" y="2010283"/>
                  </a:cubicBezTo>
                  <a:cubicBezTo>
                    <a:pt x="145822" y="2015363"/>
                    <a:pt x="284114" y="2019173"/>
                    <a:pt x="422407" y="2024253"/>
                  </a:cubicBezTo>
                  <a:cubicBezTo>
                    <a:pt x="498831" y="2026793"/>
                    <a:pt x="575256" y="2031873"/>
                    <a:pt x="651681" y="2033143"/>
                  </a:cubicBezTo>
                  <a:cubicBezTo>
                    <a:pt x="779056" y="2035683"/>
                    <a:pt x="2198374" y="2036953"/>
                    <a:pt x="2325749" y="2038223"/>
                  </a:cubicBezTo>
                  <a:cubicBezTo>
                    <a:pt x="2343945" y="2038223"/>
                    <a:pt x="2362141" y="2038223"/>
                    <a:pt x="2380338" y="2038223"/>
                  </a:cubicBezTo>
                  <a:cubicBezTo>
                    <a:pt x="2467680" y="2038223"/>
                    <a:pt x="2558662" y="2036953"/>
                    <a:pt x="2646005" y="2036953"/>
                  </a:cubicBezTo>
                  <a:cubicBezTo>
                    <a:pt x="2747905" y="2036953"/>
                    <a:pt x="2846165" y="2038223"/>
                    <a:pt x="2948065" y="2038223"/>
                  </a:cubicBezTo>
                  <a:cubicBezTo>
                    <a:pt x="3097275" y="2038223"/>
                    <a:pt x="3250125" y="2038223"/>
                    <a:pt x="3399335" y="2038223"/>
                  </a:cubicBezTo>
                  <a:cubicBezTo>
                    <a:pt x="3537627" y="2038223"/>
                    <a:pt x="3675920" y="2039493"/>
                    <a:pt x="3814213" y="2040763"/>
                  </a:cubicBezTo>
                  <a:cubicBezTo>
                    <a:pt x="3876080" y="2040763"/>
                    <a:pt x="3941587" y="2042033"/>
                    <a:pt x="4003455" y="2042033"/>
                  </a:cubicBezTo>
                  <a:cubicBezTo>
                    <a:pt x="4203615" y="2040763"/>
                    <a:pt x="4400136" y="2034413"/>
                    <a:pt x="4589024" y="2034413"/>
                  </a:cubicBezTo>
                  <a:cubicBezTo>
                    <a:pt x="4592834" y="2034413"/>
                    <a:pt x="4597914" y="2031873"/>
                    <a:pt x="4601724" y="2029333"/>
                  </a:cubicBezTo>
                  <a:cubicBezTo>
                    <a:pt x="4606804" y="2025523"/>
                    <a:pt x="4609344" y="2019173"/>
                    <a:pt x="4611884" y="2016633"/>
                  </a:cubicBezTo>
                  <a:cubicBezTo>
                    <a:pt x="4613154" y="1958490"/>
                    <a:pt x="4614424" y="1893871"/>
                    <a:pt x="4615694" y="1829252"/>
                  </a:cubicBezTo>
                  <a:cubicBezTo>
                    <a:pt x="4616964" y="1729246"/>
                    <a:pt x="4627124" y="769189"/>
                    <a:pt x="4628394" y="669183"/>
                  </a:cubicBezTo>
                  <a:cubicBezTo>
                    <a:pt x="4628394" y="609179"/>
                    <a:pt x="4629664" y="549176"/>
                    <a:pt x="4630934" y="489172"/>
                  </a:cubicBezTo>
                  <a:cubicBezTo>
                    <a:pt x="4632204" y="424553"/>
                    <a:pt x="4633474" y="359934"/>
                    <a:pt x="4636014" y="295315"/>
                  </a:cubicBezTo>
                  <a:cubicBezTo>
                    <a:pt x="4637284" y="256851"/>
                    <a:pt x="4637284" y="216848"/>
                    <a:pt x="4642364" y="178385"/>
                  </a:cubicBezTo>
                  <a:cubicBezTo>
                    <a:pt x="4647444" y="132228"/>
                    <a:pt x="4649984" y="87610"/>
                    <a:pt x="4648714" y="44450"/>
                  </a:cubicBezTo>
                  <a:cubicBezTo>
                    <a:pt x="4648714" y="38100"/>
                    <a:pt x="4644904" y="30480"/>
                    <a:pt x="4638554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783419" y="3172998"/>
            <a:ext cx="13111521" cy="5835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Klientka s rakovinou a 2 dětmi, z toho 1 handicapované (bydlení, finance, psychologická podpora, uznání zahraničního vzdělání)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100 letá klientka ze Švédska, původem Češka, po infarktu (pobytové oprávnění, pojištění, domov pro seniory) 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Psychiatricky nemocný dospělý muž (bydlení, finance, zdr. péče)  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Pokus o sebevraždu během pauzy v práci (pomoc při komunikaci s lékaři, dobrovolný návrat do země původu) 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Týrání dětí, svěření do pěstounské péče (vysvětlení systému otci i pěstounce)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Děti žijící s plnoletými sourozenci (např. 18letý hoch se stará o 2 mladší sourozence)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82350" y="-1474300"/>
            <a:ext cx="3719595" cy="3718959"/>
            <a:chOff x="0" y="0"/>
            <a:chExt cx="4959460" cy="4958613"/>
          </a:xfrm>
        </p:grpSpPr>
        <p:sp>
          <p:nvSpPr>
            <p:cNvPr id="6" name="Freeform 6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9" name="Freeform 9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593091" y="7825360"/>
            <a:ext cx="1438170" cy="1432940"/>
          </a:xfrm>
          <a:custGeom>
            <a:avLst/>
            <a:gdLst/>
            <a:ahLst/>
            <a:cxnLst/>
            <a:rect l="l" t="t" r="r" b="b"/>
            <a:pathLst>
              <a:path w="1438170" h="1432940">
                <a:moveTo>
                  <a:pt x="0" y="0"/>
                </a:moveTo>
                <a:lnTo>
                  <a:pt x="1438170" y="0"/>
                </a:lnTo>
                <a:lnTo>
                  <a:pt x="1438170" y="1432940"/>
                </a:lnTo>
                <a:lnTo>
                  <a:pt x="0" y="143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26894" y="8450949"/>
            <a:ext cx="1136093" cy="807351"/>
          </a:xfrm>
          <a:custGeom>
            <a:avLst/>
            <a:gdLst/>
            <a:ahLst/>
            <a:cxnLst/>
            <a:rect l="l" t="t" r="r" b="b"/>
            <a:pathLst>
              <a:path w="1136093" h="807351">
                <a:moveTo>
                  <a:pt x="0" y="0"/>
                </a:moveTo>
                <a:lnTo>
                  <a:pt x="1136093" y="0"/>
                </a:lnTo>
                <a:lnTo>
                  <a:pt x="1136093" y="807351"/>
                </a:lnTo>
                <a:lnTo>
                  <a:pt x="0" y="807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123820">
            <a:off x="15243461" y="-4191765"/>
            <a:ext cx="6848016" cy="6924028"/>
          </a:xfrm>
          <a:custGeom>
            <a:avLst/>
            <a:gdLst/>
            <a:ahLst/>
            <a:cxnLst/>
            <a:rect l="l" t="t" r="r" b="b"/>
            <a:pathLst>
              <a:path w="6848016" h="6924028">
                <a:moveTo>
                  <a:pt x="0" y="0"/>
                </a:moveTo>
                <a:lnTo>
                  <a:pt x="6848015" y="0"/>
                </a:lnTo>
                <a:lnTo>
                  <a:pt x="6848015" y="6924028"/>
                </a:lnTo>
                <a:lnTo>
                  <a:pt x="0" y="6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579167">
            <a:off x="-4001318" y="44360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3" y="0"/>
                </a:lnTo>
                <a:lnTo>
                  <a:pt x="5034873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4587341">
            <a:off x="1255044" y="1300023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5" y="0"/>
                </a:lnTo>
                <a:lnTo>
                  <a:pt x="676095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95135" t="-225003" b="-356495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4812935" y="9008082"/>
            <a:ext cx="3567715" cy="2451863"/>
            <a:chOff x="0" y="0"/>
            <a:chExt cx="4756953" cy="3269151"/>
          </a:xfrm>
        </p:grpSpPr>
        <p:sp>
          <p:nvSpPr>
            <p:cNvPr id="17" name="Freeform 17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-3579167">
            <a:off x="24712" y="-426951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2" y="0"/>
                </a:lnTo>
                <a:lnTo>
                  <a:pt x="5034872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966411" y="1772690"/>
            <a:ext cx="11921389" cy="110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b="1" spc="-5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Zajímavé kazuistiky </a:t>
            </a:r>
          </a:p>
        </p:txBody>
      </p:sp>
      <p:grpSp>
        <p:nvGrpSpPr>
          <p:cNvPr id="21" name="Group 21"/>
          <p:cNvGrpSpPr/>
          <p:nvPr/>
        </p:nvGrpSpPr>
        <p:grpSpPr>
          <a:xfrm rot="-10266151">
            <a:off x="9095251" y="-1020694"/>
            <a:ext cx="3567715" cy="2451863"/>
            <a:chOff x="0" y="0"/>
            <a:chExt cx="4756953" cy="3269151"/>
          </a:xfrm>
        </p:grpSpPr>
        <p:sp>
          <p:nvSpPr>
            <p:cNvPr id="22" name="Freeform 22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210067" y="3162797"/>
            <a:ext cx="13867865" cy="5845286"/>
            <a:chOff x="0" y="0"/>
            <a:chExt cx="4648714" cy="1959426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4649984" cy="1958156"/>
            </a:xfrm>
            <a:custGeom>
              <a:avLst/>
              <a:gdLst/>
              <a:ahLst/>
              <a:cxnLst/>
              <a:rect l="l" t="t" r="r" b="b"/>
              <a:pathLst>
                <a:path w="4649984" h="1958156">
                  <a:moveTo>
                    <a:pt x="4638554" y="27940"/>
                  </a:moveTo>
                  <a:cubicBezTo>
                    <a:pt x="4629664" y="24130"/>
                    <a:pt x="4620774" y="21590"/>
                    <a:pt x="4611884" y="21590"/>
                  </a:cubicBezTo>
                  <a:cubicBezTo>
                    <a:pt x="4585214" y="20320"/>
                    <a:pt x="4516593" y="20320"/>
                    <a:pt x="4440169" y="17780"/>
                  </a:cubicBezTo>
                  <a:cubicBezTo>
                    <a:pt x="4265483" y="12700"/>
                    <a:pt x="4094437" y="6350"/>
                    <a:pt x="3919752" y="3810"/>
                  </a:cubicBezTo>
                  <a:cubicBezTo>
                    <a:pt x="3777820" y="1270"/>
                    <a:pt x="3639527" y="3810"/>
                    <a:pt x="3497596" y="2540"/>
                  </a:cubicBezTo>
                  <a:cubicBezTo>
                    <a:pt x="3435728" y="2540"/>
                    <a:pt x="3373860" y="0"/>
                    <a:pt x="3311992" y="2540"/>
                  </a:cubicBezTo>
                  <a:cubicBezTo>
                    <a:pt x="3162782" y="10160"/>
                    <a:pt x="3013572" y="11430"/>
                    <a:pt x="2860722" y="8890"/>
                  </a:cubicBezTo>
                  <a:cubicBezTo>
                    <a:pt x="2784297" y="7620"/>
                    <a:pt x="2707873" y="7620"/>
                    <a:pt x="2631448" y="7620"/>
                  </a:cubicBezTo>
                  <a:cubicBezTo>
                    <a:pt x="2493155" y="7620"/>
                    <a:pt x="2354863" y="7620"/>
                    <a:pt x="2216570" y="6350"/>
                  </a:cubicBezTo>
                  <a:cubicBezTo>
                    <a:pt x="2070999" y="5080"/>
                    <a:pt x="637124" y="2540"/>
                    <a:pt x="495192" y="1270"/>
                  </a:cubicBezTo>
                  <a:cubicBezTo>
                    <a:pt x="378735" y="0"/>
                    <a:pt x="265918" y="1270"/>
                    <a:pt x="149461" y="1270"/>
                  </a:cubicBezTo>
                  <a:cubicBezTo>
                    <a:pt x="6939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6377"/>
                    <a:pt x="16510" y="210229"/>
                    <a:pt x="17780" y="292610"/>
                  </a:cubicBezTo>
                  <a:cubicBezTo>
                    <a:pt x="19050" y="376462"/>
                    <a:pt x="17780" y="460314"/>
                    <a:pt x="16510" y="545637"/>
                  </a:cubicBezTo>
                  <a:cubicBezTo>
                    <a:pt x="15240" y="632432"/>
                    <a:pt x="2540" y="1543035"/>
                    <a:pt x="2540" y="1629830"/>
                  </a:cubicBezTo>
                  <a:cubicBezTo>
                    <a:pt x="2540" y="1715153"/>
                    <a:pt x="1270" y="1800476"/>
                    <a:pt x="0" y="1885799"/>
                  </a:cubicBezTo>
                  <a:cubicBezTo>
                    <a:pt x="0" y="1903546"/>
                    <a:pt x="3810" y="1913706"/>
                    <a:pt x="15240" y="1918786"/>
                  </a:cubicBezTo>
                  <a:cubicBezTo>
                    <a:pt x="22860" y="1922596"/>
                    <a:pt x="31750" y="1925136"/>
                    <a:pt x="40640" y="1926406"/>
                  </a:cubicBezTo>
                  <a:cubicBezTo>
                    <a:pt x="145822" y="1931486"/>
                    <a:pt x="284114" y="1935296"/>
                    <a:pt x="422407" y="1940376"/>
                  </a:cubicBezTo>
                  <a:cubicBezTo>
                    <a:pt x="498831" y="1942916"/>
                    <a:pt x="575256" y="1947996"/>
                    <a:pt x="651681" y="1949266"/>
                  </a:cubicBezTo>
                  <a:cubicBezTo>
                    <a:pt x="779056" y="1951806"/>
                    <a:pt x="2198374" y="1953076"/>
                    <a:pt x="2325749" y="1954346"/>
                  </a:cubicBezTo>
                  <a:cubicBezTo>
                    <a:pt x="2343945" y="1954346"/>
                    <a:pt x="2362141" y="1954346"/>
                    <a:pt x="2380338" y="1954346"/>
                  </a:cubicBezTo>
                  <a:cubicBezTo>
                    <a:pt x="2467680" y="1954346"/>
                    <a:pt x="2558662" y="1953076"/>
                    <a:pt x="2646005" y="1953076"/>
                  </a:cubicBezTo>
                  <a:cubicBezTo>
                    <a:pt x="2747905" y="1953076"/>
                    <a:pt x="2846165" y="1954346"/>
                    <a:pt x="2948065" y="1954346"/>
                  </a:cubicBezTo>
                  <a:cubicBezTo>
                    <a:pt x="3097275" y="1954346"/>
                    <a:pt x="3250125" y="1954346"/>
                    <a:pt x="3399335" y="1954346"/>
                  </a:cubicBezTo>
                  <a:cubicBezTo>
                    <a:pt x="3537627" y="1954346"/>
                    <a:pt x="3675920" y="1955616"/>
                    <a:pt x="3814213" y="1956886"/>
                  </a:cubicBezTo>
                  <a:cubicBezTo>
                    <a:pt x="3876080" y="1956886"/>
                    <a:pt x="3941587" y="1958156"/>
                    <a:pt x="4003455" y="1958156"/>
                  </a:cubicBezTo>
                  <a:cubicBezTo>
                    <a:pt x="4203615" y="1956886"/>
                    <a:pt x="4400136" y="1950536"/>
                    <a:pt x="4589024" y="1950536"/>
                  </a:cubicBezTo>
                  <a:cubicBezTo>
                    <a:pt x="4592834" y="1950536"/>
                    <a:pt x="4597914" y="1947996"/>
                    <a:pt x="4601724" y="1945456"/>
                  </a:cubicBezTo>
                  <a:cubicBezTo>
                    <a:pt x="4606804" y="1941646"/>
                    <a:pt x="4609344" y="1935296"/>
                    <a:pt x="4611884" y="1932756"/>
                  </a:cubicBezTo>
                  <a:cubicBezTo>
                    <a:pt x="4613154" y="1875501"/>
                    <a:pt x="4614424" y="1813715"/>
                    <a:pt x="4615694" y="1751930"/>
                  </a:cubicBezTo>
                  <a:cubicBezTo>
                    <a:pt x="4616964" y="1656309"/>
                    <a:pt x="4627124" y="738350"/>
                    <a:pt x="4628394" y="642729"/>
                  </a:cubicBezTo>
                  <a:cubicBezTo>
                    <a:pt x="4628394" y="585357"/>
                    <a:pt x="4629664" y="527984"/>
                    <a:pt x="4630934" y="470612"/>
                  </a:cubicBezTo>
                  <a:cubicBezTo>
                    <a:pt x="4632204" y="408826"/>
                    <a:pt x="4633474" y="347040"/>
                    <a:pt x="4636014" y="285255"/>
                  </a:cubicBezTo>
                  <a:cubicBezTo>
                    <a:pt x="4637284" y="248478"/>
                    <a:pt x="4637284" y="210229"/>
                    <a:pt x="4642364" y="173452"/>
                  </a:cubicBezTo>
                  <a:cubicBezTo>
                    <a:pt x="4647444" y="129319"/>
                    <a:pt x="4649984" y="86658"/>
                    <a:pt x="4648714" y="44450"/>
                  </a:cubicBezTo>
                  <a:cubicBezTo>
                    <a:pt x="4648714" y="38100"/>
                    <a:pt x="4644904" y="30480"/>
                    <a:pt x="4638554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588239" y="4196598"/>
            <a:ext cx="13111521" cy="3701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Spolupráce se zdravotně sociálními pracovníky v nemocnicích 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Spolupráce se sociálními službami 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Ukrajinský psycholog s uznaným vzděláním v České republice 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Ukrajinská dětská psycholožka pracující na uznání vzdělání </a:t>
            </a:r>
          </a:p>
          <a:p>
            <a:pPr marL="614923" lvl="1" indent="-307462" algn="l">
              <a:lnSpc>
                <a:spcPts val="4272"/>
              </a:lnSpc>
              <a:buFont typeface="Arial"/>
              <a:buChar char="•"/>
            </a:pPr>
            <a:r>
              <a:rPr lang="en-US" sz="284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Klienti působící ve svých původních kvalifikovaných profesích (školství, zdravotnictví) </a:t>
            </a:r>
          </a:p>
          <a:p>
            <a:pPr algn="l">
              <a:lnSpc>
                <a:spcPts val="4272"/>
              </a:lnSpc>
            </a:pPr>
            <a:endParaRPr lang="en-US" sz="2848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82350" y="-1474300"/>
            <a:ext cx="3719595" cy="3718959"/>
            <a:chOff x="0" y="0"/>
            <a:chExt cx="4959460" cy="4958613"/>
          </a:xfrm>
        </p:grpSpPr>
        <p:sp>
          <p:nvSpPr>
            <p:cNvPr id="6" name="Freeform 6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9" name="Freeform 9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593091" y="7825360"/>
            <a:ext cx="1438170" cy="1432940"/>
          </a:xfrm>
          <a:custGeom>
            <a:avLst/>
            <a:gdLst/>
            <a:ahLst/>
            <a:cxnLst/>
            <a:rect l="l" t="t" r="r" b="b"/>
            <a:pathLst>
              <a:path w="1438170" h="1432940">
                <a:moveTo>
                  <a:pt x="0" y="0"/>
                </a:moveTo>
                <a:lnTo>
                  <a:pt x="1438170" y="0"/>
                </a:lnTo>
                <a:lnTo>
                  <a:pt x="1438170" y="1432940"/>
                </a:lnTo>
                <a:lnTo>
                  <a:pt x="0" y="143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26894" y="8450949"/>
            <a:ext cx="1136093" cy="807351"/>
          </a:xfrm>
          <a:custGeom>
            <a:avLst/>
            <a:gdLst/>
            <a:ahLst/>
            <a:cxnLst/>
            <a:rect l="l" t="t" r="r" b="b"/>
            <a:pathLst>
              <a:path w="1136093" h="807351">
                <a:moveTo>
                  <a:pt x="0" y="0"/>
                </a:moveTo>
                <a:lnTo>
                  <a:pt x="1136093" y="0"/>
                </a:lnTo>
                <a:lnTo>
                  <a:pt x="1136093" y="807351"/>
                </a:lnTo>
                <a:lnTo>
                  <a:pt x="0" y="807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123820">
            <a:off x="15243461" y="-4191765"/>
            <a:ext cx="6848016" cy="6924028"/>
          </a:xfrm>
          <a:custGeom>
            <a:avLst/>
            <a:gdLst/>
            <a:ahLst/>
            <a:cxnLst/>
            <a:rect l="l" t="t" r="r" b="b"/>
            <a:pathLst>
              <a:path w="6848016" h="6924028">
                <a:moveTo>
                  <a:pt x="0" y="0"/>
                </a:moveTo>
                <a:lnTo>
                  <a:pt x="6848015" y="0"/>
                </a:lnTo>
                <a:lnTo>
                  <a:pt x="6848015" y="6924028"/>
                </a:lnTo>
                <a:lnTo>
                  <a:pt x="0" y="6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579167">
            <a:off x="-4001318" y="44360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3" y="0"/>
                </a:lnTo>
                <a:lnTo>
                  <a:pt x="5034873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4587341">
            <a:off x="1255044" y="1300023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5" y="0"/>
                </a:lnTo>
                <a:lnTo>
                  <a:pt x="676095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95135" t="-225003" b="-356495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4812935" y="9008082"/>
            <a:ext cx="3567715" cy="2451863"/>
            <a:chOff x="0" y="0"/>
            <a:chExt cx="4756953" cy="3269151"/>
          </a:xfrm>
        </p:grpSpPr>
        <p:sp>
          <p:nvSpPr>
            <p:cNvPr id="17" name="Freeform 17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-3579167">
            <a:off x="24712" y="-426951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2" y="0"/>
                </a:lnTo>
                <a:lnTo>
                  <a:pt x="5034872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966411" y="1772690"/>
            <a:ext cx="11921389" cy="110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spc="-5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Úspěchy </a:t>
            </a:r>
          </a:p>
        </p:txBody>
      </p:sp>
      <p:grpSp>
        <p:nvGrpSpPr>
          <p:cNvPr id="21" name="Group 21"/>
          <p:cNvGrpSpPr/>
          <p:nvPr/>
        </p:nvGrpSpPr>
        <p:grpSpPr>
          <a:xfrm rot="-10266151">
            <a:off x="9095251" y="-1020694"/>
            <a:ext cx="3567715" cy="2451863"/>
            <a:chOff x="0" y="0"/>
            <a:chExt cx="4756953" cy="3269151"/>
          </a:xfrm>
        </p:grpSpPr>
        <p:sp>
          <p:nvSpPr>
            <p:cNvPr id="22" name="Freeform 22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1865" y="1752521"/>
            <a:ext cx="14472450" cy="110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spc="-5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Příležitosti a výzvy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22185" y="3179000"/>
            <a:ext cx="3115342" cy="2420857"/>
            <a:chOff x="0" y="0"/>
            <a:chExt cx="1041709" cy="809487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5973099" y="3179000"/>
            <a:ext cx="3115342" cy="2420857"/>
            <a:chOff x="0" y="0"/>
            <a:chExt cx="1041709" cy="80948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48090" y="3179000"/>
            <a:ext cx="3115342" cy="2420857"/>
            <a:chOff x="0" y="0"/>
            <a:chExt cx="1041709" cy="809487"/>
          </a:xfrm>
        </p:grpSpPr>
        <p:sp>
          <p:nvSpPr>
            <p:cNvPr id="8" name="Freeform 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3250201" y="3179000"/>
            <a:ext cx="3115342" cy="2420857"/>
            <a:chOff x="0" y="0"/>
            <a:chExt cx="1041709" cy="809487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322185" y="6110030"/>
            <a:ext cx="3115342" cy="2420857"/>
            <a:chOff x="0" y="0"/>
            <a:chExt cx="1041709" cy="809487"/>
          </a:xfrm>
        </p:grpSpPr>
        <p:sp>
          <p:nvSpPr>
            <p:cNvPr id="12" name="Freeform 12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5985138" y="6062405"/>
            <a:ext cx="3115342" cy="2420857"/>
            <a:chOff x="0" y="0"/>
            <a:chExt cx="1041709" cy="809487"/>
          </a:xfrm>
        </p:grpSpPr>
        <p:sp>
          <p:nvSpPr>
            <p:cNvPr id="14" name="Freeform 1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648090" y="6110030"/>
            <a:ext cx="3115342" cy="2420857"/>
            <a:chOff x="0" y="0"/>
            <a:chExt cx="1041709" cy="809487"/>
          </a:xfrm>
        </p:grpSpPr>
        <p:sp>
          <p:nvSpPr>
            <p:cNvPr id="16" name="Freeform 1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3250201" y="6110030"/>
            <a:ext cx="3115342" cy="2420857"/>
            <a:chOff x="0" y="0"/>
            <a:chExt cx="1041709" cy="809487"/>
          </a:xfrm>
        </p:grpSpPr>
        <p:sp>
          <p:nvSpPr>
            <p:cNvPr id="18" name="Freeform 1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-646573" y="-344396"/>
            <a:ext cx="3719595" cy="3718959"/>
            <a:chOff x="0" y="0"/>
            <a:chExt cx="4959460" cy="4958613"/>
          </a:xfrm>
        </p:grpSpPr>
        <p:sp>
          <p:nvSpPr>
            <p:cNvPr id="20" name="Freeform 20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23" name="Freeform 2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634852" y="7847325"/>
            <a:ext cx="1164994" cy="1160758"/>
          </a:xfrm>
          <a:custGeom>
            <a:avLst/>
            <a:gdLst/>
            <a:ahLst/>
            <a:cxnLst/>
            <a:rect l="l" t="t" r="r" b="b"/>
            <a:pathLst>
              <a:path w="1164994" h="1160758">
                <a:moveTo>
                  <a:pt x="0" y="0"/>
                </a:moveTo>
                <a:lnTo>
                  <a:pt x="1164994" y="0"/>
                </a:lnTo>
                <a:lnTo>
                  <a:pt x="1164994" y="1160757"/>
                </a:lnTo>
                <a:lnTo>
                  <a:pt x="0" y="1160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629865" y="5143500"/>
            <a:ext cx="909012" cy="645979"/>
          </a:xfrm>
          <a:custGeom>
            <a:avLst/>
            <a:gdLst/>
            <a:ahLst/>
            <a:cxnLst/>
            <a:rect l="l" t="t" r="r" b="b"/>
            <a:pathLst>
              <a:path w="909012" h="645979">
                <a:moveTo>
                  <a:pt x="0" y="0"/>
                </a:moveTo>
                <a:lnTo>
                  <a:pt x="909012" y="0"/>
                </a:lnTo>
                <a:lnTo>
                  <a:pt x="909012" y="645979"/>
                </a:lnTo>
                <a:lnTo>
                  <a:pt x="0" y="645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728844" y="3987290"/>
            <a:ext cx="2302025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Prevence na všech úrovních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245060" y="3987290"/>
            <a:ext cx="275272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Vzdělávání uživatelů i služeb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14905" y="3987290"/>
            <a:ext cx="205049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Síťování a spolupráce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06407" y="3987290"/>
            <a:ext cx="213698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Kvalitní case management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791332" y="6447150"/>
            <a:ext cx="282885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Rozvoj služby, rozšíření cílové skupiny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10782" y="6348909"/>
            <a:ext cx="2394180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Rozvoj systému sociálních služeb jako celku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322185" y="6178212"/>
            <a:ext cx="2934034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Práce s lidským kapitálem - uznání zahraniční kvalifikace a její využití v ČR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431855" y="6348909"/>
            <a:ext cx="2221907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Cizinci jako zaměstnanci sociálních služeb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140713">
            <a:off x="14744017" y="7398820"/>
            <a:ext cx="3719595" cy="3718959"/>
            <a:chOff x="0" y="0"/>
            <a:chExt cx="4959460" cy="4958613"/>
          </a:xfrm>
        </p:grpSpPr>
        <p:sp>
          <p:nvSpPr>
            <p:cNvPr id="3" name="Freeform 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596534">
            <a:off x="10018243" y="1972377"/>
            <a:ext cx="6616757" cy="6300298"/>
            <a:chOff x="0" y="0"/>
            <a:chExt cx="2388040" cy="227382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2389310" cy="2272557"/>
            </a:xfrm>
            <a:custGeom>
              <a:avLst/>
              <a:gdLst/>
              <a:ahLst/>
              <a:cxnLst/>
              <a:rect l="l" t="t" r="r" b="b"/>
              <a:pathLst>
                <a:path w="2389310" h="2272557">
                  <a:moveTo>
                    <a:pt x="2377880" y="27940"/>
                  </a:moveTo>
                  <a:cubicBezTo>
                    <a:pt x="2368990" y="24130"/>
                    <a:pt x="2360100" y="21590"/>
                    <a:pt x="2351210" y="21590"/>
                  </a:cubicBezTo>
                  <a:cubicBezTo>
                    <a:pt x="2324540" y="20320"/>
                    <a:pt x="2289089" y="20320"/>
                    <a:pt x="2250850" y="17780"/>
                  </a:cubicBezTo>
                  <a:cubicBezTo>
                    <a:pt x="2163444" y="12700"/>
                    <a:pt x="2077860" y="6350"/>
                    <a:pt x="1990455" y="3810"/>
                  </a:cubicBezTo>
                  <a:cubicBezTo>
                    <a:pt x="1919438" y="1270"/>
                    <a:pt x="1850242" y="3810"/>
                    <a:pt x="1779225" y="2540"/>
                  </a:cubicBezTo>
                  <a:cubicBezTo>
                    <a:pt x="1748269" y="2540"/>
                    <a:pt x="1717313" y="0"/>
                    <a:pt x="1686357" y="2540"/>
                  </a:cubicBezTo>
                  <a:cubicBezTo>
                    <a:pt x="1611698" y="10160"/>
                    <a:pt x="1537040" y="11430"/>
                    <a:pt x="1460560" y="8890"/>
                  </a:cubicBezTo>
                  <a:cubicBezTo>
                    <a:pt x="1422320" y="7620"/>
                    <a:pt x="1384081" y="7620"/>
                    <a:pt x="1345841" y="7620"/>
                  </a:cubicBezTo>
                  <a:cubicBezTo>
                    <a:pt x="1276645" y="7620"/>
                    <a:pt x="1207449" y="7620"/>
                    <a:pt x="1138253" y="6350"/>
                  </a:cubicBezTo>
                  <a:cubicBezTo>
                    <a:pt x="1065415" y="5080"/>
                    <a:pt x="347964" y="2540"/>
                    <a:pt x="276947" y="1270"/>
                  </a:cubicBezTo>
                  <a:cubicBezTo>
                    <a:pt x="218677" y="0"/>
                    <a:pt x="162228" y="1270"/>
                    <a:pt x="103957" y="1270"/>
                  </a:cubicBezTo>
                  <a:cubicBezTo>
                    <a:pt x="6389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6774"/>
                    <a:pt x="16510" y="235040"/>
                    <a:pt x="17780" y="331583"/>
                  </a:cubicBezTo>
                  <a:cubicBezTo>
                    <a:pt x="19050" y="429849"/>
                    <a:pt x="17780" y="528116"/>
                    <a:pt x="16510" y="628106"/>
                  </a:cubicBezTo>
                  <a:cubicBezTo>
                    <a:pt x="15240" y="729820"/>
                    <a:pt x="2540" y="1796958"/>
                    <a:pt x="2540" y="1898673"/>
                  </a:cubicBezTo>
                  <a:cubicBezTo>
                    <a:pt x="2540" y="1998663"/>
                    <a:pt x="1270" y="2098653"/>
                    <a:pt x="0" y="2198644"/>
                  </a:cubicBezTo>
                  <a:cubicBezTo>
                    <a:pt x="0" y="2217947"/>
                    <a:pt x="3810" y="2228107"/>
                    <a:pt x="15240" y="2233187"/>
                  </a:cubicBezTo>
                  <a:cubicBezTo>
                    <a:pt x="22860" y="2236997"/>
                    <a:pt x="31750" y="2239537"/>
                    <a:pt x="40640" y="2240807"/>
                  </a:cubicBezTo>
                  <a:cubicBezTo>
                    <a:pt x="102136" y="2245887"/>
                    <a:pt x="171332" y="2249697"/>
                    <a:pt x="240528" y="2254777"/>
                  </a:cubicBezTo>
                  <a:cubicBezTo>
                    <a:pt x="278768" y="2257317"/>
                    <a:pt x="317008" y="2262397"/>
                    <a:pt x="355247" y="2263667"/>
                  </a:cubicBezTo>
                  <a:cubicBezTo>
                    <a:pt x="418980" y="2266207"/>
                    <a:pt x="1129148" y="2267477"/>
                    <a:pt x="1192881" y="2268747"/>
                  </a:cubicBezTo>
                  <a:cubicBezTo>
                    <a:pt x="1201986" y="2268747"/>
                    <a:pt x="1211091" y="2268747"/>
                    <a:pt x="1220196" y="2268747"/>
                  </a:cubicBezTo>
                  <a:cubicBezTo>
                    <a:pt x="1263898" y="2268747"/>
                    <a:pt x="1309422" y="2267477"/>
                    <a:pt x="1353124" y="2267477"/>
                  </a:cubicBezTo>
                  <a:cubicBezTo>
                    <a:pt x="1404111" y="2267477"/>
                    <a:pt x="1453276" y="2268747"/>
                    <a:pt x="1504263" y="2268747"/>
                  </a:cubicBezTo>
                  <a:cubicBezTo>
                    <a:pt x="1578921" y="2268747"/>
                    <a:pt x="1655401" y="2268747"/>
                    <a:pt x="1730060" y="2268747"/>
                  </a:cubicBezTo>
                  <a:cubicBezTo>
                    <a:pt x="1799255" y="2268747"/>
                    <a:pt x="1868451" y="2270017"/>
                    <a:pt x="1937647" y="2271287"/>
                  </a:cubicBezTo>
                  <a:cubicBezTo>
                    <a:pt x="1968603" y="2271287"/>
                    <a:pt x="2001380" y="2272557"/>
                    <a:pt x="2032336" y="2272557"/>
                  </a:cubicBezTo>
                  <a:cubicBezTo>
                    <a:pt x="2132488" y="2271287"/>
                    <a:pt x="2230819" y="2264937"/>
                    <a:pt x="2328350" y="2264937"/>
                  </a:cubicBezTo>
                  <a:cubicBezTo>
                    <a:pt x="2332160" y="2264937"/>
                    <a:pt x="2337240" y="2262397"/>
                    <a:pt x="2341050" y="2259857"/>
                  </a:cubicBezTo>
                  <a:cubicBezTo>
                    <a:pt x="2346130" y="2256047"/>
                    <a:pt x="2348670" y="2249697"/>
                    <a:pt x="2351210" y="2247157"/>
                  </a:cubicBezTo>
                  <a:cubicBezTo>
                    <a:pt x="2352480" y="2186576"/>
                    <a:pt x="2353750" y="2114169"/>
                    <a:pt x="2355020" y="2041762"/>
                  </a:cubicBezTo>
                  <a:cubicBezTo>
                    <a:pt x="2356290" y="1929704"/>
                    <a:pt x="2366450" y="853946"/>
                    <a:pt x="2367720" y="741888"/>
                  </a:cubicBezTo>
                  <a:cubicBezTo>
                    <a:pt x="2367720" y="674653"/>
                    <a:pt x="2368990" y="607418"/>
                    <a:pt x="2370260" y="540183"/>
                  </a:cubicBezTo>
                  <a:cubicBezTo>
                    <a:pt x="2371530" y="467776"/>
                    <a:pt x="2372800" y="395370"/>
                    <a:pt x="2375340" y="322963"/>
                  </a:cubicBezTo>
                  <a:cubicBezTo>
                    <a:pt x="2376610" y="279864"/>
                    <a:pt x="2376610" y="235040"/>
                    <a:pt x="2381690" y="191941"/>
                  </a:cubicBezTo>
                  <a:cubicBezTo>
                    <a:pt x="2386770" y="140222"/>
                    <a:pt x="2389310" y="90227"/>
                    <a:pt x="2388040" y="44450"/>
                  </a:cubicBezTo>
                  <a:cubicBezTo>
                    <a:pt x="2388040" y="38100"/>
                    <a:pt x="2384230" y="30480"/>
                    <a:pt x="2377880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7" name="Group 7"/>
          <p:cNvGrpSpPr/>
          <p:nvPr/>
        </p:nvGrpSpPr>
        <p:grpSpPr>
          <a:xfrm rot="5053277">
            <a:off x="6825379" y="-945372"/>
            <a:ext cx="3719595" cy="3718959"/>
            <a:chOff x="0" y="0"/>
            <a:chExt cx="4959460" cy="4958613"/>
          </a:xfrm>
        </p:grpSpPr>
        <p:sp>
          <p:nvSpPr>
            <p:cNvPr id="8" name="Freeform 8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99369">
            <a:off x="10128750" y="1971566"/>
            <a:ext cx="6395742" cy="6089855"/>
            <a:chOff x="0" y="0"/>
            <a:chExt cx="2388040" cy="2273827"/>
          </a:xfrm>
        </p:grpSpPr>
        <p:sp>
          <p:nvSpPr>
            <p:cNvPr id="11" name="Freeform 11"/>
            <p:cNvSpPr/>
            <p:nvPr/>
          </p:nvSpPr>
          <p:spPr>
            <a:xfrm>
              <a:off x="0" y="-1270"/>
              <a:ext cx="2389310" cy="2272557"/>
            </a:xfrm>
            <a:custGeom>
              <a:avLst/>
              <a:gdLst/>
              <a:ahLst/>
              <a:cxnLst/>
              <a:rect l="l" t="t" r="r" b="b"/>
              <a:pathLst>
                <a:path w="2389310" h="2272557">
                  <a:moveTo>
                    <a:pt x="2377880" y="27940"/>
                  </a:moveTo>
                  <a:cubicBezTo>
                    <a:pt x="2368990" y="24130"/>
                    <a:pt x="2360100" y="21590"/>
                    <a:pt x="2351210" y="21590"/>
                  </a:cubicBezTo>
                  <a:cubicBezTo>
                    <a:pt x="2324540" y="20320"/>
                    <a:pt x="2289089" y="20320"/>
                    <a:pt x="2250850" y="17780"/>
                  </a:cubicBezTo>
                  <a:cubicBezTo>
                    <a:pt x="2163444" y="12700"/>
                    <a:pt x="2077860" y="6350"/>
                    <a:pt x="1990455" y="3810"/>
                  </a:cubicBezTo>
                  <a:cubicBezTo>
                    <a:pt x="1919438" y="1270"/>
                    <a:pt x="1850242" y="3810"/>
                    <a:pt x="1779225" y="2540"/>
                  </a:cubicBezTo>
                  <a:cubicBezTo>
                    <a:pt x="1748269" y="2540"/>
                    <a:pt x="1717313" y="0"/>
                    <a:pt x="1686357" y="2540"/>
                  </a:cubicBezTo>
                  <a:cubicBezTo>
                    <a:pt x="1611698" y="10160"/>
                    <a:pt x="1537040" y="11430"/>
                    <a:pt x="1460560" y="8890"/>
                  </a:cubicBezTo>
                  <a:cubicBezTo>
                    <a:pt x="1422320" y="7620"/>
                    <a:pt x="1384081" y="7620"/>
                    <a:pt x="1345841" y="7620"/>
                  </a:cubicBezTo>
                  <a:cubicBezTo>
                    <a:pt x="1276645" y="7620"/>
                    <a:pt x="1207449" y="7620"/>
                    <a:pt x="1138253" y="6350"/>
                  </a:cubicBezTo>
                  <a:cubicBezTo>
                    <a:pt x="1065415" y="5080"/>
                    <a:pt x="347964" y="2540"/>
                    <a:pt x="276947" y="1270"/>
                  </a:cubicBezTo>
                  <a:cubicBezTo>
                    <a:pt x="218677" y="0"/>
                    <a:pt x="162228" y="1270"/>
                    <a:pt x="103957" y="1270"/>
                  </a:cubicBezTo>
                  <a:cubicBezTo>
                    <a:pt x="6389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6774"/>
                    <a:pt x="16510" y="235040"/>
                    <a:pt x="17780" y="331583"/>
                  </a:cubicBezTo>
                  <a:cubicBezTo>
                    <a:pt x="19050" y="429849"/>
                    <a:pt x="17780" y="528116"/>
                    <a:pt x="16510" y="628106"/>
                  </a:cubicBezTo>
                  <a:cubicBezTo>
                    <a:pt x="15240" y="729820"/>
                    <a:pt x="2540" y="1796958"/>
                    <a:pt x="2540" y="1898673"/>
                  </a:cubicBezTo>
                  <a:cubicBezTo>
                    <a:pt x="2540" y="1998663"/>
                    <a:pt x="1270" y="2098653"/>
                    <a:pt x="0" y="2198644"/>
                  </a:cubicBezTo>
                  <a:cubicBezTo>
                    <a:pt x="0" y="2217947"/>
                    <a:pt x="3810" y="2228107"/>
                    <a:pt x="15240" y="2233187"/>
                  </a:cubicBezTo>
                  <a:cubicBezTo>
                    <a:pt x="22860" y="2236997"/>
                    <a:pt x="31750" y="2239537"/>
                    <a:pt x="40640" y="2240807"/>
                  </a:cubicBezTo>
                  <a:cubicBezTo>
                    <a:pt x="102136" y="2245887"/>
                    <a:pt x="171332" y="2249697"/>
                    <a:pt x="240528" y="2254777"/>
                  </a:cubicBezTo>
                  <a:cubicBezTo>
                    <a:pt x="278768" y="2257317"/>
                    <a:pt x="317008" y="2262397"/>
                    <a:pt x="355247" y="2263667"/>
                  </a:cubicBezTo>
                  <a:cubicBezTo>
                    <a:pt x="418980" y="2266207"/>
                    <a:pt x="1129148" y="2267477"/>
                    <a:pt x="1192881" y="2268747"/>
                  </a:cubicBezTo>
                  <a:cubicBezTo>
                    <a:pt x="1201986" y="2268747"/>
                    <a:pt x="1211091" y="2268747"/>
                    <a:pt x="1220196" y="2268747"/>
                  </a:cubicBezTo>
                  <a:cubicBezTo>
                    <a:pt x="1263898" y="2268747"/>
                    <a:pt x="1309422" y="2267477"/>
                    <a:pt x="1353124" y="2267477"/>
                  </a:cubicBezTo>
                  <a:cubicBezTo>
                    <a:pt x="1404111" y="2267477"/>
                    <a:pt x="1453276" y="2268747"/>
                    <a:pt x="1504263" y="2268747"/>
                  </a:cubicBezTo>
                  <a:cubicBezTo>
                    <a:pt x="1578921" y="2268747"/>
                    <a:pt x="1655401" y="2268747"/>
                    <a:pt x="1730060" y="2268747"/>
                  </a:cubicBezTo>
                  <a:cubicBezTo>
                    <a:pt x="1799255" y="2268747"/>
                    <a:pt x="1868451" y="2270017"/>
                    <a:pt x="1937647" y="2271287"/>
                  </a:cubicBezTo>
                  <a:cubicBezTo>
                    <a:pt x="1968603" y="2271287"/>
                    <a:pt x="2001380" y="2272557"/>
                    <a:pt x="2032336" y="2272557"/>
                  </a:cubicBezTo>
                  <a:cubicBezTo>
                    <a:pt x="2132488" y="2271287"/>
                    <a:pt x="2230819" y="2264937"/>
                    <a:pt x="2328350" y="2264937"/>
                  </a:cubicBezTo>
                  <a:cubicBezTo>
                    <a:pt x="2332160" y="2264937"/>
                    <a:pt x="2337240" y="2262397"/>
                    <a:pt x="2341050" y="2259857"/>
                  </a:cubicBezTo>
                  <a:cubicBezTo>
                    <a:pt x="2346130" y="2256047"/>
                    <a:pt x="2348670" y="2249697"/>
                    <a:pt x="2351210" y="2247157"/>
                  </a:cubicBezTo>
                  <a:cubicBezTo>
                    <a:pt x="2352480" y="2186576"/>
                    <a:pt x="2353750" y="2114169"/>
                    <a:pt x="2355020" y="2041762"/>
                  </a:cubicBezTo>
                  <a:cubicBezTo>
                    <a:pt x="2356290" y="1929704"/>
                    <a:pt x="2366450" y="853946"/>
                    <a:pt x="2367720" y="741888"/>
                  </a:cubicBezTo>
                  <a:cubicBezTo>
                    <a:pt x="2367720" y="674653"/>
                    <a:pt x="2368990" y="607418"/>
                    <a:pt x="2370260" y="540183"/>
                  </a:cubicBezTo>
                  <a:cubicBezTo>
                    <a:pt x="2371530" y="467776"/>
                    <a:pt x="2372800" y="395370"/>
                    <a:pt x="2375340" y="322963"/>
                  </a:cubicBezTo>
                  <a:cubicBezTo>
                    <a:pt x="2376610" y="279864"/>
                    <a:pt x="2376610" y="235040"/>
                    <a:pt x="2381690" y="191941"/>
                  </a:cubicBezTo>
                  <a:cubicBezTo>
                    <a:pt x="2386770" y="140222"/>
                    <a:pt x="2389310" y="90227"/>
                    <a:pt x="2388040" y="44450"/>
                  </a:cubicBezTo>
                  <a:cubicBezTo>
                    <a:pt x="2388040" y="38100"/>
                    <a:pt x="2384230" y="30480"/>
                    <a:pt x="2377880" y="27940"/>
                  </a:cubicBezTo>
                  <a:close/>
                </a:path>
              </a:pathLst>
            </a:custGeom>
            <a:solidFill>
              <a:srgbClr val="EDCC9A"/>
            </a:solidFill>
          </p:spPr>
        </p:sp>
      </p:grpSp>
      <p:sp>
        <p:nvSpPr>
          <p:cNvPr id="12" name="TextBox 12"/>
          <p:cNvSpPr txBox="1"/>
          <p:nvPr/>
        </p:nvSpPr>
        <p:spPr>
          <a:xfrm rot="106421">
            <a:off x="10963770" y="3071369"/>
            <a:ext cx="4727569" cy="454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 b="1" spc="-17">
                <a:solidFill>
                  <a:srgbClr val="42595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Bc. Lucie Škrdlová </a:t>
            </a:r>
          </a:p>
          <a:p>
            <a:pPr algn="ctr">
              <a:lnSpc>
                <a:spcPts val="4025"/>
              </a:lnSpc>
            </a:pPr>
            <a:endParaRPr lang="en-US" sz="3500" b="1" spc="-17">
              <a:solidFill>
                <a:srgbClr val="42595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ctr">
              <a:lnSpc>
                <a:spcPts val="4025"/>
              </a:lnSpc>
            </a:pPr>
            <a:r>
              <a:rPr lang="en-US" sz="3500" b="1" spc="-17">
                <a:solidFill>
                  <a:srgbClr val="42595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Centrum na podporu integrace cizinců pro Kraj Vysočina </a:t>
            </a:r>
          </a:p>
          <a:p>
            <a:pPr algn="ctr">
              <a:lnSpc>
                <a:spcPts val="4025"/>
              </a:lnSpc>
            </a:pPr>
            <a:endParaRPr lang="en-US" sz="3500" b="1" spc="-17">
              <a:solidFill>
                <a:srgbClr val="42595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ctr">
              <a:lnSpc>
                <a:spcPts val="4025"/>
              </a:lnSpc>
            </a:pPr>
            <a:r>
              <a:rPr lang="en-US" sz="3500" b="1" spc="-17">
                <a:solidFill>
                  <a:srgbClr val="42595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lskrdlova@suz.cz </a:t>
            </a:r>
          </a:p>
          <a:p>
            <a:pPr algn="ctr">
              <a:lnSpc>
                <a:spcPts val="4025"/>
              </a:lnSpc>
            </a:pPr>
            <a:endParaRPr lang="en-US" sz="3500" b="1" spc="-17">
              <a:solidFill>
                <a:srgbClr val="425957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ctr">
              <a:lnSpc>
                <a:spcPts val="4025"/>
              </a:lnSpc>
            </a:pPr>
            <a:r>
              <a:rPr lang="en-US" sz="3500" b="1" spc="-17">
                <a:solidFill>
                  <a:srgbClr val="42595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778 401 506 </a:t>
            </a:r>
          </a:p>
        </p:txBody>
      </p:sp>
      <p:sp>
        <p:nvSpPr>
          <p:cNvPr id="13" name="Freeform 13"/>
          <p:cNvSpPr/>
          <p:nvPr/>
        </p:nvSpPr>
        <p:spPr>
          <a:xfrm rot="100574">
            <a:off x="12176938" y="1675732"/>
            <a:ext cx="2715667" cy="790012"/>
          </a:xfrm>
          <a:custGeom>
            <a:avLst/>
            <a:gdLst/>
            <a:ahLst/>
            <a:cxnLst/>
            <a:rect l="l" t="t" r="r" b="b"/>
            <a:pathLst>
              <a:path w="2715667" h="790012">
                <a:moveTo>
                  <a:pt x="0" y="0"/>
                </a:moveTo>
                <a:lnTo>
                  <a:pt x="2715667" y="0"/>
                </a:lnTo>
                <a:lnTo>
                  <a:pt x="2715667" y="790012"/>
                </a:lnTo>
                <a:lnTo>
                  <a:pt x="0" y="79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78951" y="3940175"/>
            <a:ext cx="7321251" cy="259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  <a:spcBef>
                <a:spcPct val="0"/>
              </a:spcBef>
            </a:pPr>
            <a:r>
              <a:rPr lang="en-US" sz="9999" b="1" spc="-49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Děkuji za pozornost!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232054">
            <a:off x="1115824" y="6896668"/>
            <a:ext cx="3719595" cy="3718959"/>
            <a:chOff x="0" y="0"/>
            <a:chExt cx="4959460" cy="4958613"/>
          </a:xfrm>
        </p:grpSpPr>
        <p:sp>
          <p:nvSpPr>
            <p:cNvPr id="3" name="Freeform 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679441" y="3928267"/>
            <a:ext cx="13687546" cy="4678674"/>
            <a:chOff x="0" y="0"/>
            <a:chExt cx="4576848" cy="156445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4578117" cy="1563187"/>
            </a:xfrm>
            <a:custGeom>
              <a:avLst/>
              <a:gdLst/>
              <a:ahLst/>
              <a:cxnLst/>
              <a:rect l="l" t="t" r="r" b="b"/>
              <a:pathLst>
                <a:path w="4578117" h="1563187">
                  <a:moveTo>
                    <a:pt x="4566688" y="27940"/>
                  </a:moveTo>
                  <a:cubicBezTo>
                    <a:pt x="4557798" y="24130"/>
                    <a:pt x="4548908" y="21590"/>
                    <a:pt x="4540017" y="21590"/>
                  </a:cubicBezTo>
                  <a:cubicBezTo>
                    <a:pt x="4513348" y="20320"/>
                    <a:pt x="4445781" y="20320"/>
                    <a:pt x="4370570" y="17780"/>
                  </a:cubicBezTo>
                  <a:cubicBezTo>
                    <a:pt x="4198660" y="12700"/>
                    <a:pt x="4030331" y="6350"/>
                    <a:pt x="3858420" y="3810"/>
                  </a:cubicBezTo>
                  <a:cubicBezTo>
                    <a:pt x="3718742" y="1270"/>
                    <a:pt x="3582646" y="3810"/>
                    <a:pt x="3442969" y="2540"/>
                  </a:cubicBezTo>
                  <a:cubicBezTo>
                    <a:pt x="3382084" y="2540"/>
                    <a:pt x="3321199" y="0"/>
                    <a:pt x="3260314" y="2540"/>
                  </a:cubicBezTo>
                  <a:cubicBezTo>
                    <a:pt x="3113474" y="10160"/>
                    <a:pt x="2966633" y="11430"/>
                    <a:pt x="2816211" y="8890"/>
                  </a:cubicBezTo>
                  <a:cubicBezTo>
                    <a:pt x="2741000" y="7620"/>
                    <a:pt x="2665789" y="7620"/>
                    <a:pt x="2590579" y="7620"/>
                  </a:cubicBezTo>
                  <a:cubicBezTo>
                    <a:pt x="2454483" y="7620"/>
                    <a:pt x="2318387" y="7620"/>
                    <a:pt x="2182291" y="6350"/>
                  </a:cubicBezTo>
                  <a:cubicBezTo>
                    <a:pt x="2039032" y="5080"/>
                    <a:pt x="627932" y="2540"/>
                    <a:pt x="488254" y="1270"/>
                  </a:cubicBezTo>
                  <a:cubicBezTo>
                    <a:pt x="373647" y="0"/>
                    <a:pt x="262622" y="1270"/>
                    <a:pt x="148014" y="1270"/>
                  </a:cubicBezTo>
                  <a:cubicBezTo>
                    <a:pt x="6922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3316"/>
                    <a:pt x="16510" y="179060"/>
                    <a:pt x="17780" y="243651"/>
                  </a:cubicBezTo>
                  <a:cubicBezTo>
                    <a:pt x="19050" y="309395"/>
                    <a:pt x="17780" y="375138"/>
                    <a:pt x="16510" y="442036"/>
                  </a:cubicBezTo>
                  <a:cubicBezTo>
                    <a:pt x="15240" y="510086"/>
                    <a:pt x="2540" y="1224042"/>
                    <a:pt x="2540" y="1292093"/>
                  </a:cubicBezTo>
                  <a:cubicBezTo>
                    <a:pt x="2540" y="1358990"/>
                    <a:pt x="1270" y="1425887"/>
                    <a:pt x="0" y="1492784"/>
                  </a:cubicBezTo>
                  <a:cubicBezTo>
                    <a:pt x="0" y="1508577"/>
                    <a:pt x="3810" y="1518737"/>
                    <a:pt x="15240" y="1523817"/>
                  </a:cubicBezTo>
                  <a:cubicBezTo>
                    <a:pt x="22860" y="1527627"/>
                    <a:pt x="31750" y="1530167"/>
                    <a:pt x="40640" y="1531437"/>
                  </a:cubicBezTo>
                  <a:cubicBezTo>
                    <a:pt x="144433" y="1536517"/>
                    <a:pt x="280529" y="1540327"/>
                    <a:pt x="416625" y="1545407"/>
                  </a:cubicBezTo>
                  <a:cubicBezTo>
                    <a:pt x="491836" y="1547947"/>
                    <a:pt x="567047" y="1553027"/>
                    <a:pt x="642258" y="1554297"/>
                  </a:cubicBezTo>
                  <a:cubicBezTo>
                    <a:pt x="767609" y="1556837"/>
                    <a:pt x="2164383" y="1558107"/>
                    <a:pt x="2289735" y="1559377"/>
                  </a:cubicBezTo>
                  <a:cubicBezTo>
                    <a:pt x="2307642" y="1559377"/>
                    <a:pt x="2325550" y="1559377"/>
                    <a:pt x="2343457" y="1559377"/>
                  </a:cubicBezTo>
                  <a:cubicBezTo>
                    <a:pt x="2429412" y="1559377"/>
                    <a:pt x="2518949" y="1558107"/>
                    <a:pt x="2604904" y="1558107"/>
                  </a:cubicBezTo>
                  <a:cubicBezTo>
                    <a:pt x="2705186" y="1558107"/>
                    <a:pt x="2801885" y="1559377"/>
                    <a:pt x="2902167" y="1559377"/>
                  </a:cubicBezTo>
                  <a:cubicBezTo>
                    <a:pt x="3049007" y="1559377"/>
                    <a:pt x="3199429" y="1559377"/>
                    <a:pt x="3346269" y="1559377"/>
                  </a:cubicBezTo>
                  <a:cubicBezTo>
                    <a:pt x="3482365" y="1559377"/>
                    <a:pt x="3618461" y="1560647"/>
                    <a:pt x="3754557" y="1561917"/>
                  </a:cubicBezTo>
                  <a:cubicBezTo>
                    <a:pt x="3815442" y="1561917"/>
                    <a:pt x="3879909" y="1563187"/>
                    <a:pt x="3940794" y="1563187"/>
                  </a:cubicBezTo>
                  <a:cubicBezTo>
                    <a:pt x="4137775" y="1561917"/>
                    <a:pt x="4331174" y="1555567"/>
                    <a:pt x="4517158" y="1555567"/>
                  </a:cubicBezTo>
                  <a:cubicBezTo>
                    <a:pt x="4520967" y="1555567"/>
                    <a:pt x="4526048" y="1553027"/>
                    <a:pt x="4529858" y="1550487"/>
                  </a:cubicBezTo>
                  <a:cubicBezTo>
                    <a:pt x="4534938" y="1546677"/>
                    <a:pt x="4537478" y="1540327"/>
                    <a:pt x="4540017" y="1537787"/>
                  </a:cubicBezTo>
                  <a:cubicBezTo>
                    <a:pt x="4541288" y="1484710"/>
                    <a:pt x="4542558" y="1436268"/>
                    <a:pt x="4543828" y="1387825"/>
                  </a:cubicBezTo>
                  <a:cubicBezTo>
                    <a:pt x="4545098" y="1312854"/>
                    <a:pt x="4555258" y="593131"/>
                    <a:pt x="4556528" y="518160"/>
                  </a:cubicBezTo>
                  <a:cubicBezTo>
                    <a:pt x="4556528" y="473177"/>
                    <a:pt x="4557798" y="428195"/>
                    <a:pt x="4559067" y="383212"/>
                  </a:cubicBezTo>
                  <a:cubicBezTo>
                    <a:pt x="4560338" y="334769"/>
                    <a:pt x="4561608" y="286326"/>
                    <a:pt x="4564148" y="237884"/>
                  </a:cubicBezTo>
                  <a:cubicBezTo>
                    <a:pt x="4565417" y="209049"/>
                    <a:pt x="4565417" y="179060"/>
                    <a:pt x="4570498" y="150225"/>
                  </a:cubicBezTo>
                  <a:cubicBezTo>
                    <a:pt x="4575578" y="115623"/>
                    <a:pt x="4578117" y="82174"/>
                    <a:pt x="4576848" y="44450"/>
                  </a:cubicBezTo>
                  <a:cubicBezTo>
                    <a:pt x="4576848" y="38100"/>
                    <a:pt x="4573038" y="30480"/>
                    <a:pt x="4566688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975622" y="4058221"/>
            <a:ext cx="13158291" cy="487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4578" lvl="1" indent="-467289" algn="l">
              <a:lnSpc>
                <a:spcPts val="6493"/>
              </a:lnSpc>
              <a:buFont typeface="Arial"/>
              <a:buChar char="•"/>
            </a:pPr>
            <a:r>
              <a:rPr lang="en-US" sz="432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zřizována Správou uprchlických zařízení Ministerstva vnitra</a:t>
            </a:r>
          </a:p>
          <a:p>
            <a:pPr marL="934578" lvl="1" indent="-467289" algn="l">
              <a:lnSpc>
                <a:spcPts val="6493"/>
              </a:lnSpc>
              <a:buFont typeface="Arial"/>
              <a:buChar char="•"/>
            </a:pPr>
            <a:r>
              <a:rPr lang="en-US" sz="432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od roku 2009, v Jihlavě od roku 2013</a:t>
            </a:r>
          </a:p>
          <a:p>
            <a:pPr marL="934578" lvl="1" indent="-467289" algn="l">
              <a:lnSpc>
                <a:spcPts val="6493"/>
              </a:lnSpc>
              <a:buFont typeface="Arial"/>
              <a:buChar char="•"/>
            </a:pPr>
            <a:r>
              <a:rPr lang="en-US" sz="4328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praktický realizátor Koncepce integrace cizinců </a:t>
            </a:r>
          </a:p>
          <a:p>
            <a:pPr algn="l">
              <a:lnSpc>
                <a:spcPts val="6493"/>
              </a:lnSpc>
            </a:pPr>
            <a:endParaRPr lang="en-US" sz="4328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  <p:grpSp>
        <p:nvGrpSpPr>
          <p:cNvPr id="8" name="Group 8"/>
          <p:cNvGrpSpPr/>
          <p:nvPr/>
        </p:nvGrpSpPr>
        <p:grpSpPr>
          <a:xfrm rot="8686960">
            <a:off x="905881" y="-1022074"/>
            <a:ext cx="3567715" cy="2451863"/>
            <a:chOff x="0" y="0"/>
            <a:chExt cx="4756953" cy="3269151"/>
          </a:xfrm>
        </p:grpSpPr>
        <p:sp>
          <p:nvSpPr>
            <p:cNvPr id="9" name="Freeform 9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6112132">
            <a:off x="14507190" y="7108666"/>
            <a:ext cx="3719595" cy="3718959"/>
            <a:chOff x="0" y="0"/>
            <a:chExt cx="4959460" cy="4958613"/>
          </a:xfrm>
        </p:grpSpPr>
        <p:sp>
          <p:nvSpPr>
            <p:cNvPr id="12" name="Freeform 12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-3579167">
            <a:off x="-3848237" y="7045655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3" y="0"/>
                </a:lnTo>
                <a:lnTo>
                  <a:pt x="5034873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407295">
            <a:off x="17113690" y="637043"/>
            <a:ext cx="4734943" cy="4734943"/>
          </a:xfrm>
          <a:custGeom>
            <a:avLst/>
            <a:gdLst/>
            <a:ahLst/>
            <a:cxnLst/>
            <a:rect l="l" t="t" r="r" b="b"/>
            <a:pathLst>
              <a:path w="4734943" h="4734943">
                <a:moveTo>
                  <a:pt x="0" y="0"/>
                </a:moveTo>
                <a:lnTo>
                  <a:pt x="4734943" y="0"/>
                </a:lnTo>
                <a:lnTo>
                  <a:pt x="4734943" y="4734943"/>
                </a:lnTo>
                <a:lnTo>
                  <a:pt x="0" y="4734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8911143">
            <a:off x="-1850997" y="1285660"/>
            <a:ext cx="3567715" cy="2451863"/>
            <a:chOff x="0" y="0"/>
            <a:chExt cx="4756953" cy="3269151"/>
          </a:xfrm>
        </p:grpSpPr>
        <p:sp>
          <p:nvSpPr>
            <p:cNvPr id="17" name="Freeform 17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-10411945">
            <a:off x="16611555" y="8759198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6" y="0"/>
                </a:lnTo>
                <a:lnTo>
                  <a:pt x="676096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95135" t="-225003" b="-356495"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5492894" y="7941196"/>
            <a:ext cx="1120716" cy="783101"/>
          </a:xfrm>
          <a:custGeom>
            <a:avLst/>
            <a:gdLst/>
            <a:ahLst/>
            <a:cxnLst/>
            <a:rect l="l" t="t" r="r" b="b"/>
            <a:pathLst>
              <a:path w="1120716" h="783101">
                <a:moveTo>
                  <a:pt x="1120716" y="0"/>
                </a:moveTo>
                <a:lnTo>
                  <a:pt x="0" y="0"/>
                </a:lnTo>
                <a:lnTo>
                  <a:pt x="0" y="783100"/>
                </a:lnTo>
                <a:lnTo>
                  <a:pt x="1120716" y="783100"/>
                </a:lnTo>
                <a:lnTo>
                  <a:pt x="11207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 rot="-7258383">
            <a:off x="14350055" y="-891934"/>
            <a:ext cx="3567715" cy="2451863"/>
            <a:chOff x="0" y="0"/>
            <a:chExt cx="4756953" cy="3269151"/>
          </a:xfrm>
        </p:grpSpPr>
        <p:sp>
          <p:nvSpPr>
            <p:cNvPr id="22" name="Freeform 22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028700" y="1030797"/>
            <a:ext cx="15584910" cy="259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  <a:spcBef>
                <a:spcPct val="0"/>
              </a:spcBef>
            </a:pPr>
            <a:r>
              <a:rPr lang="en-US" sz="9999" b="1" spc="-49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Centra na podporu integrace cizinců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3130" y="221000"/>
            <a:ext cx="17121740" cy="9845000"/>
          </a:xfrm>
          <a:custGeom>
            <a:avLst/>
            <a:gdLst/>
            <a:ahLst/>
            <a:cxnLst/>
            <a:rect l="l" t="t" r="r" b="b"/>
            <a:pathLst>
              <a:path w="17121740" h="9845000">
                <a:moveTo>
                  <a:pt x="0" y="0"/>
                </a:moveTo>
                <a:lnTo>
                  <a:pt x="17121740" y="0"/>
                </a:lnTo>
                <a:lnTo>
                  <a:pt x="17121740" y="9845000"/>
                </a:lnTo>
                <a:lnTo>
                  <a:pt x="0" y="984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29068" y="1688596"/>
            <a:ext cx="10029863" cy="110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b="1" spc="-5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Služby Center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22185" y="3179000"/>
            <a:ext cx="3115342" cy="2420857"/>
            <a:chOff x="0" y="0"/>
            <a:chExt cx="1041709" cy="809487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5973099" y="3179000"/>
            <a:ext cx="3115342" cy="2420857"/>
            <a:chOff x="0" y="0"/>
            <a:chExt cx="1041709" cy="80948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48090" y="3179000"/>
            <a:ext cx="3115342" cy="2420857"/>
            <a:chOff x="0" y="0"/>
            <a:chExt cx="1041709" cy="809487"/>
          </a:xfrm>
        </p:grpSpPr>
        <p:sp>
          <p:nvSpPr>
            <p:cNvPr id="8" name="Freeform 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3250201" y="3179000"/>
            <a:ext cx="3115342" cy="2420857"/>
            <a:chOff x="0" y="0"/>
            <a:chExt cx="1041709" cy="809487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322185" y="6110030"/>
            <a:ext cx="3115342" cy="2420857"/>
            <a:chOff x="0" y="0"/>
            <a:chExt cx="1041709" cy="809487"/>
          </a:xfrm>
        </p:grpSpPr>
        <p:sp>
          <p:nvSpPr>
            <p:cNvPr id="12" name="Freeform 12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5985138" y="6062405"/>
            <a:ext cx="3115342" cy="2420857"/>
            <a:chOff x="0" y="0"/>
            <a:chExt cx="1041709" cy="809487"/>
          </a:xfrm>
        </p:grpSpPr>
        <p:sp>
          <p:nvSpPr>
            <p:cNvPr id="14" name="Freeform 1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648090" y="6110030"/>
            <a:ext cx="3115342" cy="2420857"/>
            <a:chOff x="0" y="0"/>
            <a:chExt cx="1041709" cy="809487"/>
          </a:xfrm>
        </p:grpSpPr>
        <p:sp>
          <p:nvSpPr>
            <p:cNvPr id="16" name="Freeform 1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3250201" y="6110030"/>
            <a:ext cx="3115342" cy="2420857"/>
            <a:chOff x="0" y="0"/>
            <a:chExt cx="1041709" cy="809487"/>
          </a:xfrm>
        </p:grpSpPr>
        <p:sp>
          <p:nvSpPr>
            <p:cNvPr id="18" name="Freeform 1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-646573" y="-344396"/>
            <a:ext cx="3719595" cy="3718959"/>
            <a:chOff x="0" y="0"/>
            <a:chExt cx="4959460" cy="4958613"/>
          </a:xfrm>
        </p:grpSpPr>
        <p:sp>
          <p:nvSpPr>
            <p:cNvPr id="20" name="Freeform 20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23" name="Freeform 2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634852" y="7847325"/>
            <a:ext cx="1164994" cy="1160758"/>
          </a:xfrm>
          <a:custGeom>
            <a:avLst/>
            <a:gdLst/>
            <a:ahLst/>
            <a:cxnLst/>
            <a:rect l="l" t="t" r="r" b="b"/>
            <a:pathLst>
              <a:path w="1164994" h="1160758">
                <a:moveTo>
                  <a:pt x="0" y="0"/>
                </a:moveTo>
                <a:lnTo>
                  <a:pt x="1164994" y="0"/>
                </a:lnTo>
                <a:lnTo>
                  <a:pt x="1164994" y="1160757"/>
                </a:lnTo>
                <a:lnTo>
                  <a:pt x="0" y="1160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629865" y="5143500"/>
            <a:ext cx="909012" cy="645979"/>
          </a:xfrm>
          <a:custGeom>
            <a:avLst/>
            <a:gdLst/>
            <a:ahLst/>
            <a:cxnLst/>
            <a:rect l="l" t="t" r="r" b="b"/>
            <a:pathLst>
              <a:path w="909012" h="645979">
                <a:moveTo>
                  <a:pt x="0" y="0"/>
                </a:moveTo>
                <a:lnTo>
                  <a:pt x="909012" y="0"/>
                </a:lnTo>
                <a:lnTo>
                  <a:pt x="909012" y="645979"/>
                </a:lnTo>
                <a:lnTo>
                  <a:pt x="0" y="645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799846" y="3656003"/>
            <a:ext cx="199757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Odborné sociální poradenství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544019" y="3693390"/>
            <a:ext cx="199757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Kurzy českého jazyka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06972" y="3743325"/>
            <a:ext cx="205049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Adaptačně integrační kurzy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09082" y="3743325"/>
            <a:ext cx="199757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Kurzy sociokulturní oriantace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809082" y="6348909"/>
            <a:ext cx="1997579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Koordinační role - platformy a síťování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14905" y="6777534"/>
            <a:ext cx="199757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Tlumočení a překlady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31980" y="6301284"/>
            <a:ext cx="1997579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Realizace aktivit pro majoritu a minoritu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799846" y="6777534"/>
            <a:ext cx="199757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Právní poradenství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210067" y="2220857"/>
            <a:ext cx="13867865" cy="5845286"/>
            <a:chOff x="0" y="0"/>
            <a:chExt cx="4648714" cy="1959426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4649984" cy="1958156"/>
            </a:xfrm>
            <a:custGeom>
              <a:avLst/>
              <a:gdLst/>
              <a:ahLst/>
              <a:cxnLst/>
              <a:rect l="l" t="t" r="r" b="b"/>
              <a:pathLst>
                <a:path w="4649984" h="1958156">
                  <a:moveTo>
                    <a:pt x="4638554" y="27940"/>
                  </a:moveTo>
                  <a:cubicBezTo>
                    <a:pt x="4629664" y="24130"/>
                    <a:pt x="4620774" y="21590"/>
                    <a:pt x="4611884" y="21590"/>
                  </a:cubicBezTo>
                  <a:cubicBezTo>
                    <a:pt x="4585214" y="20320"/>
                    <a:pt x="4516593" y="20320"/>
                    <a:pt x="4440169" y="17780"/>
                  </a:cubicBezTo>
                  <a:cubicBezTo>
                    <a:pt x="4265483" y="12700"/>
                    <a:pt x="4094437" y="6350"/>
                    <a:pt x="3919752" y="3810"/>
                  </a:cubicBezTo>
                  <a:cubicBezTo>
                    <a:pt x="3777820" y="1270"/>
                    <a:pt x="3639527" y="3810"/>
                    <a:pt x="3497596" y="2540"/>
                  </a:cubicBezTo>
                  <a:cubicBezTo>
                    <a:pt x="3435728" y="2540"/>
                    <a:pt x="3373860" y="0"/>
                    <a:pt x="3311992" y="2540"/>
                  </a:cubicBezTo>
                  <a:cubicBezTo>
                    <a:pt x="3162782" y="10160"/>
                    <a:pt x="3013572" y="11430"/>
                    <a:pt x="2860722" y="8890"/>
                  </a:cubicBezTo>
                  <a:cubicBezTo>
                    <a:pt x="2784297" y="7620"/>
                    <a:pt x="2707873" y="7620"/>
                    <a:pt x="2631448" y="7620"/>
                  </a:cubicBezTo>
                  <a:cubicBezTo>
                    <a:pt x="2493155" y="7620"/>
                    <a:pt x="2354863" y="7620"/>
                    <a:pt x="2216570" y="6350"/>
                  </a:cubicBezTo>
                  <a:cubicBezTo>
                    <a:pt x="2070999" y="5080"/>
                    <a:pt x="637124" y="2540"/>
                    <a:pt x="495192" y="1270"/>
                  </a:cubicBezTo>
                  <a:cubicBezTo>
                    <a:pt x="378735" y="0"/>
                    <a:pt x="265918" y="1270"/>
                    <a:pt x="149461" y="1270"/>
                  </a:cubicBezTo>
                  <a:cubicBezTo>
                    <a:pt x="6939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6377"/>
                    <a:pt x="16510" y="210229"/>
                    <a:pt x="17780" y="292610"/>
                  </a:cubicBezTo>
                  <a:cubicBezTo>
                    <a:pt x="19050" y="376462"/>
                    <a:pt x="17780" y="460314"/>
                    <a:pt x="16510" y="545637"/>
                  </a:cubicBezTo>
                  <a:cubicBezTo>
                    <a:pt x="15240" y="632432"/>
                    <a:pt x="2540" y="1543035"/>
                    <a:pt x="2540" y="1629830"/>
                  </a:cubicBezTo>
                  <a:cubicBezTo>
                    <a:pt x="2540" y="1715153"/>
                    <a:pt x="1270" y="1800476"/>
                    <a:pt x="0" y="1885799"/>
                  </a:cubicBezTo>
                  <a:cubicBezTo>
                    <a:pt x="0" y="1903546"/>
                    <a:pt x="3810" y="1913706"/>
                    <a:pt x="15240" y="1918786"/>
                  </a:cubicBezTo>
                  <a:cubicBezTo>
                    <a:pt x="22860" y="1922596"/>
                    <a:pt x="31750" y="1925136"/>
                    <a:pt x="40640" y="1926406"/>
                  </a:cubicBezTo>
                  <a:cubicBezTo>
                    <a:pt x="145822" y="1931486"/>
                    <a:pt x="284114" y="1935296"/>
                    <a:pt x="422407" y="1940376"/>
                  </a:cubicBezTo>
                  <a:cubicBezTo>
                    <a:pt x="498831" y="1942916"/>
                    <a:pt x="575256" y="1947996"/>
                    <a:pt x="651681" y="1949266"/>
                  </a:cubicBezTo>
                  <a:cubicBezTo>
                    <a:pt x="779056" y="1951806"/>
                    <a:pt x="2198374" y="1953076"/>
                    <a:pt x="2325749" y="1954346"/>
                  </a:cubicBezTo>
                  <a:cubicBezTo>
                    <a:pt x="2343945" y="1954346"/>
                    <a:pt x="2362141" y="1954346"/>
                    <a:pt x="2380338" y="1954346"/>
                  </a:cubicBezTo>
                  <a:cubicBezTo>
                    <a:pt x="2467680" y="1954346"/>
                    <a:pt x="2558662" y="1953076"/>
                    <a:pt x="2646005" y="1953076"/>
                  </a:cubicBezTo>
                  <a:cubicBezTo>
                    <a:pt x="2747905" y="1953076"/>
                    <a:pt x="2846165" y="1954346"/>
                    <a:pt x="2948065" y="1954346"/>
                  </a:cubicBezTo>
                  <a:cubicBezTo>
                    <a:pt x="3097275" y="1954346"/>
                    <a:pt x="3250125" y="1954346"/>
                    <a:pt x="3399335" y="1954346"/>
                  </a:cubicBezTo>
                  <a:cubicBezTo>
                    <a:pt x="3537627" y="1954346"/>
                    <a:pt x="3675920" y="1955616"/>
                    <a:pt x="3814213" y="1956886"/>
                  </a:cubicBezTo>
                  <a:cubicBezTo>
                    <a:pt x="3876080" y="1956886"/>
                    <a:pt x="3941587" y="1958156"/>
                    <a:pt x="4003455" y="1958156"/>
                  </a:cubicBezTo>
                  <a:cubicBezTo>
                    <a:pt x="4203615" y="1956886"/>
                    <a:pt x="4400136" y="1950536"/>
                    <a:pt x="4589024" y="1950536"/>
                  </a:cubicBezTo>
                  <a:cubicBezTo>
                    <a:pt x="4592834" y="1950536"/>
                    <a:pt x="4597914" y="1947996"/>
                    <a:pt x="4601724" y="1945456"/>
                  </a:cubicBezTo>
                  <a:cubicBezTo>
                    <a:pt x="4606804" y="1941646"/>
                    <a:pt x="4609344" y="1935296"/>
                    <a:pt x="4611884" y="1932756"/>
                  </a:cubicBezTo>
                  <a:cubicBezTo>
                    <a:pt x="4613154" y="1875501"/>
                    <a:pt x="4614424" y="1813715"/>
                    <a:pt x="4615694" y="1751930"/>
                  </a:cubicBezTo>
                  <a:cubicBezTo>
                    <a:pt x="4616964" y="1656309"/>
                    <a:pt x="4627124" y="738350"/>
                    <a:pt x="4628394" y="642729"/>
                  </a:cubicBezTo>
                  <a:cubicBezTo>
                    <a:pt x="4628394" y="585357"/>
                    <a:pt x="4629664" y="527984"/>
                    <a:pt x="4630934" y="470612"/>
                  </a:cubicBezTo>
                  <a:cubicBezTo>
                    <a:pt x="4632204" y="408826"/>
                    <a:pt x="4633474" y="347040"/>
                    <a:pt x="4636014" y="285255"/>
                  </a:cubicBezTo>
                  <a:cubicBezTo>
                    <a:pt x="4637284" y="248478"/>
                    <a:pt x="4637284" y="210229"/>
                    <a:pt x="4642364" y="173452"/>
                  </a:cubicBezTo>
                  <a:cubicBezTo>
                    <a:pt x="4647444" y="129319"/>
                    <a:pt x="4649984" y="86658"/>
                    <a:pt x="4648714" y="44450"/>
                  </a:cubicBezTo>
                  <a:cubicBezTo>
                    <a:pt x="4648714" y="38100"/>
                    <a:pt x="4644904" y="30480"/>
                    <a:pt x="4638554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2350" y="-1474300"/>
            <a:ext cx="3719595" cy="3718959"/>
            <a:chOff x="0" y="0"/>
            <a:chExt cx="4959460" cy="4958613"/>
          </a:xfrm>
        </p:grpSpPr>
        <p:sp>
          <p:nvSpPr>
            <p:cNvPr id="5" name="Freeform 5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8" name="Freeform 8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960521" y="6633203"/>
            <a:ext cx="1438170" cy="1432940"/>
          </a:xfrm>
          <a:custGeom>
            <a:avLst/>
            <a:gdLst/>
            <a:ahLst/>
            <a:cxnLst/>
            <a:rect l="l" t="t" r="r" b="b"/>
            <a:pathLst>
              <a:path w="1438170" h="1432940">
                <a:moveTo>
                  <a:pt x="0" y="0"/>
                </a:moveTo>
                <a:lnTo>
                  <a:pt x="1438170" y="0"/>
                </a:lnTo>
                <a:lnTo>
                  <a:pt x="1438170" y="1432940"/>
                </a:lnTo>
                <a:lnTo>
                  <a:pt x="0" y="143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55273" y="7349673"/>
            <a:ext cx="1136093" cy="807351"/>
          </a:xfrm>
          <a:custGeom>
            <a:avLst/>
            <a:gdLst/>
            <a:ahLst/>
            <a:cxnLst/>
            <a:rect l="l" t="t" r="r" b="b"/>
            <a:pathLst>
              <a:path w="1136093" h="807351">
                <a:moveTo>
                  <a:pt x="0" y="0"/>
                </a:moveTo>
                <a:lnTo>
                  <a:pt x="1136092" y="0"/>
                </a:lnTo>
                <a:lnTo>
                  <a:pt x="1136092" y="807351"/>
                </a:lnTo>
                <a:lnTo>
                  <a:pt x="0" y="807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123820">
            <a:off x="15243461" y="-4191765"/>
            <a:ext cx="6848016" cy="6924028"/>
          </a:xfrm>
          <a:custGeom>
            <a:avLst/>
            <a:gdLst/>
            <a:ahLst/>
            <a:cxnLst/>
            <a:rect l="l" t="t" r="r" b="b"/>
            <a:pathLst>
              <a:path w="6848016" h="6924028">
                <a:moveTo>
                  <a:pt x="0" y="0"/>
                </a:moveTo>
                <a:lnTo>
                  <a:pt x="6848015" y="0"/>
                </a:lnTo>
                <a:lnTo>
                  <a:pt x="6848015" y="6924028"/>
                </a:lnTo>
                <a:lnTo>
                  <a:pt x="0" y="6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579167">
            <a:off x="-4001318" y="44360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3" y="0"/>
                </a:lnTo>
                <a:lnTo>
                  <a:pt x="5034873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587341">
            <a:off x="1255044" y="1300023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5" y="0"/>
                </a:lnTo>
                <a:lnTo>
                  <a:pt x="676095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95135" t="-225003" b="-356495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812935" y="9008082"/>
            <a:ext cx="3567715" cy="2451863"/>
            <a:chOff x="0" y="0"/>
            <a:chExt cx="4756953" cy="3269151"/>
          </a:xfrm>
        </p:grpSpPr>
        <p:sp>
          <p:nvSpPr>
            <p:cNvPr id="16" name="Freeform 16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 rot="-3579167">
            <a:off x="24712" y="-426951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2" y="0"/>
                </a:lnTo>
                <a:lnTo>
                  <a:pt x="5034872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-10266151">
            <a:off x="9095251" y="-1020694"/>
            <a:ext cx="3567715" cy="2451863"/>
            <a:chOff x="0" y="0"/>
            <a:chExt cx="4756953" cy="3269151"/>
          </a:xfrm>
        </p:grpSpPr>
        <p:sp>
          <p:nvSpPr>
            <p:cNvPr id="20" name="Freeform 20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4585302" y="2376817"/>
            <a:ext cx="9117395" cy="542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582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„Cizinci zde s námi žijí a budou žít. To je skutečnost, nikoli volba. Otázka není, zda si přejeme, aby k nám cizinci přicházeli, ale jaká bude podoba našeho vzájemného soužití, jak přispějeme </a:t>
            </a: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582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 jejich začlenění do společnosti a jak dokážeme ocenit jejich přínos.“ </a:t>
            </a:r>
          </a:p>
          <a:p>
            <a:pPr algn="ctr">
              <a:lnSpc>
                <a:spcPts val="5374"/>
              </a:lnSpc>
              <a:spcBef>
                <a:spcPct val="0"/>
              </a:spcBef>
            </a:pPr>
            <a:r>
              <a:rPr lang="en-US" sz="3582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(Helena Dluhošová)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350" y="-1859480"/>
            <a:ext cx="3719595" cy="3718959"/>
            <a:chOff x="0" y="0"/>
            <a:chExt cx="4959460" cy="4958613"/>
          </a:xfrm>
        </p:grpSpPr>
        <p:sp>
          <p:nvSpPr>
            <p:cNvPr id="3" name="Freeform 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6" name="Freeform 6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5123820">
            <a:off x="16196561" y="-3358546"/>
            <a:ext cx="6848016" cy="6924028"/>
          </a:xfrm>
          <a:custGeom>
            <a:avLst/>
            <a:gdLst/>
            <a:ahLst/>
            <a:cxnLst/>
            <a:rect l="l" t="t" r="r" b="b"/>
            <a:pathLst>
              <a:path w="6848016" h="6924028">
                <a:moveTo>
                  <a:pt x="0" y="0"/>
                </a:moveTo>
                <a:lnTo>
                  <a:pt x="6848015" y="0"/>
                </a:lnTo>
                <a:lnTo>
                  <a:pt x="6848015" y="6924028"/>
                </a:lnTo>
                <a:lnTo>
                  <a:pt x="0" y="6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579167">
            <a:off x="-4044708" y="-83479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3" y="0"/>
                </a:lnTo>
                <a:lnTo>
                  <a:pt x="5034873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587341">
            <a:off x="1158903" y="975133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6" y="0"/>
                </a:lnTo>
                <a:lnTo>
                  <a:pt x="676096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95135" t="-225003" b="-356495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4812935" y="9008082"/>
            <a:ext cx="3567715" cy="2451863"/>
            <a:chOff x="0" y="0"/>
            <a:chExt cx="4756953" cy="3269151"/>
          </a:xfrm>
        </p:grpSpPr>
        <p:sp>
          <p:nvSpPr>
            <p:cNvPr id="12" name="Freeform 12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-3579167">
            <a:off x="24712" y="-426951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2" y="0"/>
                </a:lnTo>
                <a:lnTo>
                  <a:pt x="5034872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331509" y="1744115"/>
            <a:ext cx="13624982" cy="101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4"/>
              </a:lnSpc>
            </a:pPr>
            <a:r>
              <a:rPr lang="en-US" sz="9216" b="1" spc="-46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Vývoj počtu cizinců v ČR </a:t>
            </a:r>
          </a:p>
        </p:txBody>
      </p:sp>
      <p:grpSp>
        <p:nvGrpSpPr>
          <p:cNvPr id="16" name="Group 16"/>
          <p:cNvGrpSpPr/>
          <p:nvPr/>
        </p:nvGrpSpPr>
        <p:grpSpPr>
          <a:xfrm rot="-10266151">
            <a:off x="9095251" y="-1020694"/>
            <a:ext cx="3567715" cy="2451863"/>
            <a:chOff x="0" y="0"/>
            <a:chExt cx="4756953" cy="3269151"/>
          </a:xfrm>
        </p:grpSpPr>
        <p:sp>
          <p:nvSpPr>
            <p:cNvPr id="17" name="Freeform 17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09488" y="1964018"/>
            <a:ext cx="19965311" cy="91199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350" y="-1474300"/>
            <a:ext cx="3719595" cy="3718959"/>
            <a:chOff x="0" y="0"/>
            <a:chExt cx="4959460" cy="4958613"/>
          </a:xfrm>
        </p:grpSpPr>
        <p:sp>
          <p:nvSpPr>
            <p:cNvPr id="3" name="Freeform 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6" name="Freeform 6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5123820">
            <a:off x="15243461" y="-4191765"/>
            <a:ext cx="6848016" cy="6924028"/>
          </a:xfrm>
          <a:custGeom>
            <a:avLst/>
            <a:gdLst/>
            <a:ahLst/>
            <a:cxnLst/>
            <a:rect l="l" t="t" r="r" b="b"/>
            <a:pathLst>
              <a:path w="6848016" h="6924028">
                <a:moveTo>
                  <a:pt x="0" y="0"/>
                </a:moveTo>
                <a:lnTo>
                  <a:pt x="6848015" y="0"/>
                </a:lnTo>
                <a:lnTo>
                  <a:pt x="6848015" y="6924028"/>
                </a:lnTo>
                <a:lnTo>
                  <a:pt x="0" y="6924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579167">
            <a:off x="-4001318" y="44360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3" y="0"/>
                </a:lnTo>
                <a:lnTo>
                  <a:pt x="5034873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587341">
            <a:off x="1255044" y="1300023"/>
            <a:ext cx="676096" cy="998204"/>
          </a:xfrm>
          <a:custGeom>
            <a:avLst/>
            <a:gdLst/>
            <a:ahLst/>
            <a:cxnLst/>
            <a:rect l="l" t="t" r="r" b="b"/>
            <a:pathLst>
              <a:path w="676096" h="998204">
                <a:moveTo>
                  <a:pt x="0" y="0"/>
                </a:moveTo>
                <a:lnTo>
                  <a:pt x="676095" y="0"/>
                </a:lnTo>
                <a:lnTo>
                  <a:pt x="676095" y="998204"/>
                </a:lnTo>
                <a:lnTo>
                  <a:pt x="0" y="998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95135" t="-225003" b="-356495"/>
            </a:stretch>
          </a:blipFill>
        </p:spPr>
      </p:sp>
      <p:sp>
        <p:nvSpPr>
          <p:cNvPr id="11" name="Freeform 11"/>
          <p:cNvSpPr/>
          <p:nvPr/>
        </p:nvSpPr>
        <p:spPr>
          <a:xfrm rot="-3579167">
            <a:off x="24712" y="-4269518"/>
            <a:ext cx="5034872" cy="5034872"/>
          </a:xfrm>
          <a:custGeom>
            <a:avLst/>
            <a:gdLst/>
            <a:ahLst/>
            <a:cxnLst/>
            <a:rect l="l" t="t" r="r" b="b"/>
            <a:pathLst>
              <a:path w="5034872" h="5034872">
                <a:moveTo>
                  <a:pt x="0" y="0"/>
                </a:moveTo>
                <a:lnTo>
                  <a:pt x="5034872" y="0"/>
                </a:lnTo>
                <a:lnTo>
                  <a:pt x="5034872" y="5034872"/>
                </a:lnTo>
                <a:lnTo>
                  <a:pt x="0" y="503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625310" y="901900"/>
            <a:ext cx="8732936" cy="110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b="1" spc="-5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Kraj Vysočina </a:t>
            </a:r>
          </a:p>
        </p:txBody>
      </p:sp>
      <p:sp>
        <p:nvSpPr>
          <p:cNvPr id="13" name="Freeform 13"/>
          <p:cNvSpPr/>
          <p:nvPr/>
        </p:nvSpPr>
        <p:spPr>
          <a:xfrm rot="1106976">
            <a:off x="11521886" y="-520905"/>
            <a:ext cx="1030241" cy="1523493"/>
          </a:xfrm>
          <a:custGeom>
            <a:avLst/>
            <a:gdLst/>
            <a:ahLst/>
            <a:cxnLst/>
            <a:rect l="l" t="t" r="r" b="b"/>
            <a:pathLst>
              <a:path w="1030241" h="1523493">
                <a:moveTo>
                  <a:pt x="0" y="0"/>
                </a:moveTo>
                <a:lnTo>
                  <a:pt x="1030241" y="0"/>
                </a:lnTo>
                <a:lnTo>
                  <a:pt x="1030241" y="1523492"/>
                </a:lnTo>
                <a:lnTo>
                  <a:pt x="0" y="152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3600" t="-96718" r="-203342" b="-130147"/>
            </a:stretch>
          </a:blip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960" y="1356816"/>
            <a:ext cx="12135080" cy="974915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726784" y="4661706"/>
            <a:ext cx="4208797" cy="2825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celkem 31036 cizinců</a:t>
            </a:r>
            <a:r>
              <a:rPr lang="en-US" sz="5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140713">
            <a:off x="14744017" y="7398820"/>
            <a:ext cx="3719595" cy="3718959"/>
            <a:chOff x="0" y="0"/>
            <a:chExt cx="4959460" cy="4958613"/>
          </a:xfrm>
        </p:grpSpPr>
        <p:sp>
          <p:nvSpPr>
            <p:cNvPr id="3" name="Freeform 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596534">
            <a:off x="10018243" y="1972377"/>
            <a:ext cx="6616757" cy="6300298"/>
            <a:chOff x="0" y="0"/>
            <a:chExt cx="2388040" cy="227382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2389310" cy="2272557"/>
            </a:xfrm>
            <a:custGeom>
              <a:avLst/>
              <a:gdLst/>
              <a:ahLst/>
              <a:cxnLst/>
              <a:rect l="l" t="t" r="r" b="b"/>
              <a:pathLst>
                <a:path w="2389310" h="2272557">
                  <a:moveTo>
                    <a:pt x="2377880" y="27940"/>
                  </a:moveTo>
                  <a:cubicBezTo>
                    <a:pt x="2368990" y="24130"/>
                    <a:pt x="2360100" y="21590"/>
                    <a:pt x="2351210" y="21590"/>
                  </a:cubicBezTo>
                  <a:cubicBezTo>
                    <a:pt x="2324540" y="20320"/>
                    <a:pt x="2289089" y="20320"/>
                    <a:pt x="2250850" y="17780"/>
                  </a:cubicBezTo>
                  <a:cubicBezTo>
                    <a:pt x="2163444" y="12700"/>
                    <a:pt x="2077860" y="6350"/>
                    <a:pt x="1990455" y="3810"/>
                  </a:cubicBezTo>
                  <a:cubicBezTo>
                    <a:pt x="1919438" y="1270"/>
                    <a:pt x="1850242" y="3810"/>
                    <a:pt x="1779225" y="2540"/>
                  </a:cubicBezTo>
                  <a:cubicBezTo>
                    <a:pt x="1748269" y="2540"/>
                    <a:pt x="1717313" y="0"/>
                    <a:pt x="1686357" y="2540"/>
                  </a:cubicBezTo>
                  <a:cubicBezTo>
                    <a:pt x="1611698" y="10160"/>
                    <a:pt x="1537040" y="11430"/>
                    <a:pt x="1460560" y="8890"/>
                  </a:cubicBezTo>
                  <a:cubicBezTo>
                    <a:pt x="1422320" y="7620"/>
                    <a:pt x="1384081" y="7620"/>
                    <a:pt x="1345841" y="7620"/>
                  </a:cubicBezTo>
                  <a:cubicBezTo>
                    <a:pt x="1276645" y="7620"/>
                    <a:pt x="1207449" y="7620"/>
                    <a:pt x="1138253" y="6350"/>
                  </a:cubicBezTo>
                  <a:cubicBezTo>
                    <a:pt x="1065415" y="5080"/>
                    <a:pt x="347964" y="2540"/>
                    <a:pt x="276947" y="1270"/>
                  </a:cubicBezTo>
                  <a:cubicBezTo>
                    <a:pt x="218677" y="0"/>
                    <a:pt x="162228" y="1270"/>
                    <a:pt x="103957" y="1270"/>
                  </a:cubicBezTo>
                  <a:cubicBezTo>
                    <a:pt x="6389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6774"/>
                    <a:pt x="16510" y="235040"/>
                    <a:pt x="17780" y="331583"/>
                  </a:cubicBezTo>
                  <a:cubicBezTo>
                    <a:pt x="19050" y="429849"/>
                    <a:pt x="17780" y="528116"/>
                    <a:pt x="16510" y="628106"/>
                  </a:cubicBezTo>
                  <a:cubicBezTo>
                    <a:pt x="15240" y="729820"/>
                    <a:pt x="2540" y="1796958"/>
                    <a:pt x="2540" y="1898673"/>
                  </a:cubicBezTo>
                  <a:cubicBezTo>
                    <a:pt x="2540" y="1998663"/>
                    <a:pt x="1270" y="2098653"/>
                    <a:pt x="0" y="2198644"/>
                  </a:cubicBezTo>
                  <a:cubicBezTo>
                    <a:pt x="0" y="2217947"/>
                    <a:pt x="3810" y="2228107"/>
                    <a:pt x="15240" y="2233187"/>
                  </a:cubicBezTo>
                  <a:cubicBezTo>
                    <a:pt x="22860" y="2236997"/>
                    <a:pt x="31750" y="2239537"/>
                    <a:pt x="40640" y="2240807"/>
                  </a:cubicBezTo>
                  <a:cubicBezTo>
                    <a:pt x="102136" y="2245887"/>
                    <a:pt x="171332" y="2249697"/>
                    <a:pt x="240528" y="2254777"/>
                  </a:cubicBezTo>
                  <a:cubicBezTo>
                    <a:pt x="278768" y="2257317"/>
                    <a:pt x="317008" y="2262397"/>
                    <a:pt x="355247" y="2263667"/>
                  </a:cubicBezTo>
                  <a:cubicBezTo>
                    <a:pt x="418980" y="2266207"/>
                    <a:pt x="1129148" y="2267477"/>
                    <a:pt x="1192881" y="2268747"/>
                  </a:cubicBezTo>
                  <a:cubicBezTo>
                    <a:pt x="1201986" y="2268747"/>
                    <a:pt x="1211091" y="2268747"/>
                    <a:pt x="1220196" y="2268747"/>
                  </a:cubicBezTo>
                  <a:cubicBezTo>
                    <a:pt x="1263898" y="2268747"/>
                    <a:pt x="1309422" y="2267477"/>
                    <a:pt x="1353124" y="2267477"/>
                  </a:cubicBezTo>
                  <a:cubicBezTo>
                    <a:pt x="1404111" y="2267477"/>
                    <a:pt x="1453276" y="2268747"/>
                    <a:pt x="1504263" y="2268747"/>
                  </a:cubicBezTo>
                  <a:cubicBezTo>
                    <a:pt x="1578921" y="2268747"/>
                    <a:pt x="1655401" y="2268747"/>
                    <a:pt x="1730060" y="2268747"/>
                  </a:cubicBezTo>
                  <a:cubicBezTo>
                    <a:pt x="1799255" y="2268747"/>
                    <a:pt x="1868451" y="2270017"/>
                    <a:pt x="1937647" y="2271287"/>
                  </a:cubicBezTo>
                  <a:cubicBezTo>
                    <a:pt x="1968603" y="2271287"/>
                    <a:pt x="2001380" y="2272557"/>
                    <a:pt x="2032336" y="2272557"/>
                  </a:cubicBezTo>
                  <a:cubicBezTo>
                    <a:pt x="2132488" y="2271287"/>
                    <a:pt x="2230819" y="2264937"/>
                    <a:pt x="2328350" y="2264937"/>
                  </a:cubicBezTo>
                  <a:cubicBezTo>
                    <a:pt x="2332160" y="2264937"/>
                    <a:pt x="2337240" y="2262397"/>
                    <a:pt x="2341050" y="2259857"/>
                  </a:cubicBezTo>
                  <a:cubicBezTo>
                    <a:pt x="2346130" y="2256047"/>
                    <a:pt x="2348670" y="2249697"/>
                    <a:pt x="2351210" y="2247157"/>
                  </a:cubicBezTo>
                  <a:cubicBezTo>
                    <a:pt x="2352480" y="2186576"/>
                    <a:pt x="2353750" y="2114169"/>
                    <a:pt x="2355020" y="2041762"/>
                  </a:cubicBezTo>
                  <a:cubicBezTo>
                    <a:pt x="2356290" y="1929704"/>
                    <a:pt x="2366450" y="853946"/>
                    <a:pt x="2367720" y="741888"/>
                  </a:cubicBezTo>
                  <a:cubicBezTo>
                    <a:pt x="2367720" y="674653"/>
                    <a:pt x="2368990" y="607418"/>
                    <a:pt x="2370260" y="540183"/>
                  </a:cubicBezTo>
                  <a:cubicBezTo>
                    <a:pt x="2371530" y="467776"/>
                    <a:pt x="2372800" y="395370"/>
                    <a:pt x="2375340" y="322963"/>
                  </a:cubicBezTo>
                  <a:cubicBezTo>
                    <a:pt x="2376610" y="279864"/>
                    <a:pt x="2376610" y="235040"/>
                    <a:pt x="2381690" y="191941"/>
                  </a:cubicBezTo>
                  <a:cubicBezTo>
                    <a:pt x="2386770" y="140222"/>
                    <a:pt x="2389310" y="90227"/>
                    <a:pt x="2388040" y="44450"/>
                  </a:cubicBezTo>
                  <a:cubicBezTo>
                    <a:pt x="2388040" y="38100"/>
                    <a:pt x="2384230" y="30480"/>
                    <a:pt x="2377880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7" name="Group 7"/>
          <p:cNvGrpSpPr/>
          <p:nvPr/>
        </p:nvGrpSpPr>
        <p:grpSpPr>
          <a:xfrm rot="5053277">
            <a:off x="6825379" y="-945372"/>
            <a:ext cx="3719595" cy="3718959"/>
            <a:chOff x="0" y="0"/>
            <a:chExt cx="4959460" cy="4958613"/>
          </a:xfrm>
        </p:grpSpPr>
        <p:sp>
          <p:nvSpPr>
            <p:cNvPr id="8" name="Freeform 8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463295" y="5076825"/>
            <a:ext cx="6614834" cy="436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just">
              <a:lnSpc>
                <a:spcPts val="345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Do Česka přichází většina lidí za prací (vládní programy ekonomické migrace) </a:t>
            </a:r>
          </a:p>
          <a:p>
            <a:pPr marL="496571" lvl="1" indent="-248285" algn="just">
              <a:lnSpc>
                <a:spcPts val="345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Pokud chce přijít za zaměstnancem rodina, musí si sami uhradit zdravotní pojištění </a:t>
            </a:r>
          </a:p>
          <a:p>
            <a:pPr marL="496571" lvl="1" indent="-248285" algn="just">
              <a:lnSpc>
                <a:spcPts val="345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Cizinci jsou povinni mít zdravotní pojištění, ale pojišťovny nejsou povinny je pojistit</a:t>
            </a:r>
          </a:p>
          <a:p>
            <a:pPr marL="496571" lvl="1" indent="-248285" algn="just">
              <a:lnSpc>
                <a:spcPts val="345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Prakticky nemožné, aby na dlouhodobý pobyt přicestovalo handicapované dítě, nemocný člověk nebo senior  </a:t>
            </a:r>
          </a:p>
          <a:p>
            <a:pPr algn="just">
              <a:lnSpc>
                <a:spcPts val="3450"/>
              </a:lnSpc>
            </a:pPr>
            <a:endParaRPr lang="en-US" sz="230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11" name="TextBox 11"/>
          <p:cNvSpPr txBox="1"/>
          <p:nvPr/>
        </p:nvSpPr>
        <p:spPr>
          <a:xfrm rot="-165895">
            <a:off x="10213195" y="2558082"/>
            <a:ext cx="6227771" cy="562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3300" b="1" spc="-16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nyní? </a:t>
            </a:r>
          </a:p>
          <a:p>
            <a:pPr algn="ctr">
              <a:lnSpc>
                <a:spcPts val="3795"/>
              </a:lnSpc>
            </a:pPr>
            <a:endParaRPr lang="en-US" sz="3300" b="1" spc="-16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algn="ctr">
              <a:lnSpc>
                <a:spcPts val="3680"/>
              </a:lnSpc>
            </a:pPr>
            <a:r>
              <a:rPr lang="en-US" sz="3200" b="1" spc="-16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Ukrajinští uprchlíci s dočasnou ochranou mají volný přístup do veřejného zdravotního pojištění. Přichází všechny věkové i sociální kategorie. </a:t>
            </a:r>
          </a:p>
          <a:p>
            <a:pPr algn="ctr">
              <a:lnSpc>
                <a:spcPts val="3680"/>
              </a:lnSpc>
            </a:pPr>
            <a:r>
              <a:rPr lang="en-US" sz="3200" b="1" spc="-16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Lidé, kteří přišli dříve do Česka za prací získávají trvalé pobyty (mají veřejné zdravotní pojištění a velmi podobná práva a povinnosti jako čeští občané). </a:t>
            </a:r>
          </a:p>
        </p:txBody>
      </p:sp>
      <p:sp>
        <p:nvSpPr>
          <p:cNvPr id="12" name="Freeform 12"/>
          <p:cNvSpPr/>
          <p:nvPr/>
        </p:nvSpPr>
        <p:spPr>
          <a:xfrm rot="100574">
            <a:off x="12160915" y="1562556"/>
            <a:ext cx="2715667" cy="790012"/>
          </a:xfrm>
          <a:custGeom>
            <a:avLst/>
            <a:gdLst/>
            <a:ahLst/>
            <a:cxnLst/>
            <a:rect l="l" t="t" r="r" b="b"/>
            <a:pathLst>
              <a:path w="2715667" h="790012">
                <a:moveTo>
                  <a:pt x="0" y="0"/>
                </a:moveTo>
                <a:lnTo>
                  <a:pt x="2715667" y="0"/>
                </a:lnTo>
                <a:lnTo>
                  <a:pt x="2715667" y="790012"/>
                </a:lnTo>
                <a:lnTo>
                  <a:pt x="0" y="79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18354" y="1694456"/>
            <a:ext cx="7321251" cy="251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9600" b="1" spc="-48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Situace před rokem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1865" y="1752521"/>
            <a:ext cx="14472450" cy="110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2"/>
              </a:lnSpc>
            </a:pPr>
            <a:r>
              <a:rPr lang="en-US" sz="10016" b="1" spc="-5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Sociální situace cizinců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22185" y="3179000"/>
            <a:ext cx="3115342" cy="2420857"/>
            <a:chOff x="0" y="0"/>
            <a:chExt cx="1041709" cy="809487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5973099" y="3179000"/>
            <a:ext cx="3115342" cy="2420857"/>
            <a:chOff x="0" y="0"/>
            <a:chExt cx="1041709" cy="80948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48090" y="3179000"/>
            <a:ext cx="3115342" cy="2420857"/>
            <a:chOff x="0" y="0"/>
            <a:chExt cx="1041709" cy="809487"/>
          </a:xfrm>
        </p:grpSpPr>
        <p:sp>
          <p:nvSpPr>
            <p:cNvPr id="8" name="Freeform 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3250201" y="3179000"/>
            <a:ext cx="3115342" cy="2420857"/>
            <a:chOff x="0" y="0"/>
            <a:chExt cx="1041709" cy="809487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322185" y="6110030"/>
            <a:ext cx="3115342" cy="2420857"/>
            <a:chOff x="0" y="0"/>
            <a:chExt cx="1041709" cy="809487"/>
          </a:xfrm>
        </p:grpSpPr>
        <p:sp>
          <p:nvSpPr>
            <p:cNvPr id="12" name="Freeform 12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5985138" y="6062405"/>
            <a:ext cx="3115342" cy="2420857"/>
            <a:chOff x="0" y="0"/>
            <a:chExt cx="1041709" cy="809487"/>
          </a:xfrm>
        </p:grpSpPr>
        <p:sp>
          <p:nvSpPr>
            <p:cNvPr id="14" name="Freeform 14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648090" y="6110030"/>
            <a:ext cx="3115342" cy="2420857"/>
            <a:chOff x="0" y="0"/>
            <a:chExt cx="1041709" cy="809487"/>
          </a:xfrm>
        </p:grpSpPr>
        <p:sp>
          <p:nvSpPr>
            <p:cNvPr id="16" name="Freeform 1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3250201" y="6110030"/>
            <a:ext cx="3115342" cy="2420857"/>
            <a:chOff x="0" y="0"/>
            <a:chExt cx="1041709" cy="809487"/>
          </a:xfrm>
        </p:grpSpPr>
        <p:sp>
          <p:nvSpPr>
            <p:cNvPr id="18" name="Freeform 18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-646573" y="-344396"/>
            <a:ext cx="3719595" cy="3718959"/>
            <a:chOff x="0" y="0"/>
            <a:chExt cx="4959460" cy="4958613"/>
          </a:xfrm>
        </p:grpSpPr>
        <p:sp>
          <p:nvSpPr>
            <p:cNvPr id="20" name="Freeform 20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-9232054">
            <a:off x="14830001" y="7949522"/>
            <a:ext cx="3719595" cy="3718959"/>
            <a:chOff x="0" y="0"/>
            <a:chExt cx="4959460" cy="4958613"/>
          </a:xfrm>
        </p:grpSpPr>
        <p:sp>
          <p:nvSpPr>
            <p:cNvPr id="23" name="Freeform 23"/>
            <p:cNvSpPr/>
            <p:nvPr/>
          </p:nvSpPr>
          <p:spPr>
            <a:xfrm rot="-638563">
              <a:off x="177926" y="258937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0411390">
              <a:off x="2360343" y="133286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8" y="0"/>
                  </a:lnTo>
                  <a:lnTo>
                    <a:pt x="2485318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634852" y="7847325"/>
            <a:ext cx="1164994" cy="1160758"/>
          </a:xfrm>
          <a:custGeom>
            <a:avLst/>
            <a:gdLst/>
            <a:ahLst/>
            <a:cxnLst/>
            <a:rect l="l" t="t" r="r" b="b"/>
            <a:pathLst>
              <a:path w="1164994" h="1160758">
                <a:moveTo>
                  <a:pt x="0" y="0"/>
                </a:moveTo>
                <a:lnTo>
                  <a:pt x="1164994" y="0"/>
                </a:lnTo>
                <a:lnTo>
                  <a:pt x="1164994" y="1160757"/>
                </a:lnTo>
                <a:lnTo>
                  <a:pt x="0" y="1160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629865" y="5143500"/>
            <a:ext cx="909012" cy="645979"/>
          </a:xfrm>
          <a:custGeom>
            <a:avLst/>
            <a:gdLst/>
            <a:ahLst/>
            <a:cxnLst/>
            <a:rect l="l" t="t" r="r" b="b"/>
            <a:pathLst>
              <a:path w="909012" h="645979">
                <a:moveTo>
                  <a:pt x="0" y="0"/>
                </a:moveTo>
                <a:lnTo>
                  <a:pt x="909012" y="0"/>
                </a:lnTo>
                <a:lnTo>
                  <a:pt x="909012" y="645979"/>
                </a:lnTo>
                <a:lnTo>
                  <a:pt x="0" y="645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680474" y="3656003"/>
            <a:ext cx="2302025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Nízká orientace v zákonech ČR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54406" y="3505200"/>
            <a:ext cx="2752726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Neznalost systémů - školství, zdravotnictví, služby atd.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06972" y="3743325"/>
            <a:ext cx="205049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Psychické a psychiatrické obtíže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09082" y="3743325"/>
            <a:ext cx="199757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Zdravotní komplikace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411132" y="6348909"/>
            <a:ext cx="2828859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Výchova dítěte, odebrání dítěte, výchovné problémy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14905" y="6777534"/>
            <a:ext cx="199757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Domácí násilí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063753" y="6301284"/>
            <a:ext cx="2934034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Narození dítěte, narození handicapovaného dítěte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799846" y="6539409"/>
            <a:ext cx="2221907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Stárnutí či snížená soběstačnost</a:t>
            </a:r>
          </a:p>
        </p:txBody>
      </p:sp>
      <p:grpSp>
        <p:nvGrpSpPr>
          <p:cNvPr id="35" name="Group 35"/>
          <p:cNvGrpSpPr/>
          <p:nvPr/>
        </p:nvGrpSpPr>
        <p:grpSpPr>
          <a:xfrm rot="1716130">
            <a:off x="16019237" y="8598573"/>
            <a:ext cx="3115342" cy="2420857"/>
            <a:chOff x="0" y="0"/>
            <a:chExt cx="1041709" cy="809487"/>
          </a:xfrm>
        </p:grpSpPr>
        <p:sp>
          <p:nvSpPr>
            <p:cNvPr id="36" name="Freeform 36"/>
            <p:cNvSpPr/>
            <p:nvPr/>
          </p:nvSpPr>
          <p:spPr>
            <a:xfrm>
              <a:off x="0" y="-1270"/>
              <a:ext cx="1042979" cy="808217"/>
            </a:xfrm>
            <a:custGeom>
              <a:avLst/>
              <a:gdLst/>
              <a:ahLst/>
              <a:cxnLst/>
              <a:rect l="l" t="t" r="r" b="b"/>
              <a:pathLst>
                <a:path w="1042979" h="808217">
                  <a:moveTo>
                    <a:pt x="1031549" y="27940"/>
                  </a:moveTo>
                  <a:cubicBezTo>
                    <a:pt x="1022659" y="24130"/>
                    <a:pt x="1013769" y="21590"/>
                    <a:pt x="1004879" y="21590"/>
                  </a:cubicBezTo>
                  <a:cubicBezTo>
                    <a:pt x="978209" y="20320"/>
                    <a:pt x="962513" y="20320"/>
                    <a:pt x="947014" y="17780"/>
                  </a:cubicBezTo>
                  <a:cubicBezTo>
                    <a:pt x="911588" y="12700"/>
                    <a:pt x="876900" y="6350"/>
                    <a:pt x="841474" y="3810"/>
                  </a:cubicBezTo>
                  <a:cubicBezTo>
                    <a:pt x="812690" y="1270"/>
                    <a:pt x="784644" y="3810"/>
                    <a:pt x="755860" y="2540"/>
                  </a:cubicBezTo>
                  <a:cubicBezTo>
                    <a:pt x="743314" y="2540"/>
                    <a:pt x="730767" y="0"/>
                    <a:pt x="718220" y="2540"/>
                  </a:cubicBezTo>
                  <a:cubicBezTo>
                    <a:pt x="687960" y="10160"/>
                    <a:pt x="657700" y="11430"/>
                    <a:pt x="626702" y="8890"/>
                  </a:cubicBezTo>
                  <a:cubicBezTo>
                    <a:pt x="611203" y="7620"/>
                    <a:pt x="595704" y="7620"/>
                    <a:pt x="580205" y="7620"/>
                  </a:cubicBezTo>
                  <a:cubicBezTo>
                    <a:pt x="552160" y="7620"/>
                    <a:pt x="524114" y="7620"/>
                    <a:pt x="496068" y="6350"/>
                  </a:cubicBezTo>
                  <a:cubicBezTo>
                    <a:pt x="466546" y="5080"/>
                    <a:pt x="175756" y="2540"/>
                    <a:pt x="146972" y="1270"/>
                  </a:cubicBezTo>
                  <a:cubicBezTo>
                    <a:pt x="123355" y="0"/>
                    <a:pt x="100475" y="1270"/>
                    <a:pt x="76858" y="1270"/>
                  </a:cubicBezTo>
                  <a:cubicBezTo>
                    <a:pt x="6062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88351"/>
                    <a:pt x="16510" y="119482"/>
                    <a:pt x="17780" y="150066"/>
                  </a:cubicBezTo>
                  <a:cubicBezTo>
                    <a:pt x="19050" y="181197"/>
                    <a:pt x="17780" y="212328"/>
                    <a:pt x="16510" y="244005"/>
                  </a:cubicBezTo>
                  <a:cubicBezTo>
                    <a:pt x="15240" y="276228"/>
                    <a:pt x="2540" y="614298"/>
                    <a:pt x="2540" y="646521"/>
                  </a:cubicBezTo>
                  <a:cubicBezTo>
                    <a:pt x="2540" y="678198"/>
                    <a:pt x="1270" y="709875"/>
                    <a:pt x="0" y="741552"/>
                  </a:cubicBezTo>
                  <a:cubicBezTo>
                    <a:pt x="0" y="753607"/>
                    <a:pt x="3810" y="763767"/>
                    <a:pt x="15240" y="768847"/>
                  </a:cubicBezTo>
                  <a:cubicBezTo>
                    <a:pt x="22860" y="772657"/>
                    <a:pt x="31750" y="775197"/>
                    <a:pt x="40640" y="776467"/>
                  </a:cubicBezTo>
                  <a:cubicBezTo>
                    <a:pt x="76120" y="781547"/>
                    <a:pt x="104166" y="785357"/>
                    <a:pt x="132211" y="790437"/>
                  </a:cubicBezTo>
                  <a:cubicBezTo>
                    <a:pt x="147710" y="792977"/>
                    <a:pt x="163209" y="798057"/>
                    <a:pt x="178708" y="799327"/>
                  </a:cubicBezTo>
                  <a:cubicBezTo>
                    <a:pt x="204540" y="801867"/>
                    <a:pt x="492378" y="803137"/>
                    <a:pt x="518210" y="804407"/>
                  </a:cubicBezTo>
                  <a:cubicBezTo>
                    <a:pt x="521900" y="804407"/>
                    <a:pt x="525590" y="804407"/>
                    <a:pt x="529280" y="804407"/>
                  </a:cubicBezTo>
                  <a:cubicBezTo>
                    <a:pt x="546993" y="804407"/>
                    <a:pt x="565445" y="803137"/>
                    <a:pt x="583158" y="803137"/>
                  </a:cubicBezTo>
                  <a:cubicBezTo>
                    <a:pt x="603823" y="803137"/>
                    <a:pt x="623750" y="804407"/>
                    <a:pt x="644415" y="804407"/>
                  </a:cubicBezTo>
                  <a:cubicBezTo>
                    <a:pt x="674675" y="804407"/>
                    <a:pt x="705673" y="804407"/>
                    <a:pt x="735933" y="804407"/>
                  </a:cubicBezTo>
                  <a:cubicBezTo>
                    <a:pt x="763979" y="804407"/>
                    <a:pt x="792025" y="805677"/>
                    <a:pt x="820070" y="806947"/>
                  </a:cubicBezTo>
                  <a:cubicBezTo>
                    <a:pt x="832617" y="806947"/>
                    <a:pt x="845902" y="808217"/>
                    <a:pt x="858449" y="808217"/>
                  </a:cubicBezTo>
                  <a:cubicBezTo>
                    <a:pt x="899041" y="806947"/>
                    <a:pt x="938896" y="800597"/>
                    <a:pt x="982019" y="800597"/>
                  </a:cubicBezTo>
                  <a:cubicBezTo>
                    <a:pt x="985829" y="800597"/>
                    <a:pt x="990909" y="798057"/>
                    <a:pt x="994719" y="795517"/>
                  </a:cubicBezTo>
                  <a:cubicBezTo>
                    <a:pt x="999799" y="791707"/>
                    <a:pt x="1002339" y="785357"/>
                    <a:pt x="1004879" y="782817"/>
                  </a:cubicBezTo>
                  <a:cubicBezTo>
                    <a:pt x="1006149" y="737729"/>
                    <a:pt x="1007419" y="714790"/>
                    <a:pt x="1008689" y="691852"/>
                  </a:cubicBezTo>
                  <a:cubicBezTo>
                    <a:pt x="1009959" y="656352"/>
                    <a:pt x="1020119" y="315551"/>
                    <a:pt x="1021389" y="280051"/>
                  </a:cubicBezTo>
                  <a:cubicBezTo>
                    <a:pt x="1021389" y="258751"/>
                    <a:pt x="1022659" y="237451"/>
                    <a:pt x="1023929" y="216151"/>
                  </a:cubicBezTo>
                  <a:cubicBezTo>
                    <a:pt x="1025199" y="193212"/>
                    <a:pt x="1026469" y="170274"/>
                    <a:pt x="1029009" y="147335"/>
                  </a:cubicBezTo>
                  <a:cubicBezTo>
                    <a:pt x="1030279" y="133682"/>
                    <a:pt x="1030279" y="119482"/>
                    <a:pt x="1035359" y="105828"/>
                  </a:cubicBezTo>
                  <a:cubicBezTo>
                    <a:pt x="1040439" y="89443"/>
                    <a:pt x="1042979" y="73605"/>
                    <a:pt x="1041709" y="44450"/>
                  </a:cubicBezTo>
                  <a:cubicBezTo>
                    <a:pt x="1041709" y="38100"/>
                    <a:pt x="1037899" y="30480"/>
                    <a:pt x="1031549" y="27940"/>
                  </a:cubicBezTo>
                  <a:close/>
                </a:path>
              </a:pathLst>
            </a:custGeom>
            <a:solidFill>
              <a:srgbClr val="425957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6239991" y="8978562"/>
            <a:ext cx="199757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 mnoho dalšího..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Vlastní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Open Sans Bold</vt:lpstr>
      <vt:lpstr>Quicksand</vt:lpstr>
      <vt:lpstr>Quicksand Medium</vt:lpstr>
      <vt:lpstr>Arial</vt:lpstr>
      <vt:lpstr>Calibri</vt:lpstr>
      <vt:lpstr>Quicksand Bold</vt:lpstr>
      <vt:lpstr>Now</vt:lpstr>
      <vt:lpstr>Open Sans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Migration</dc:title>
  <dc:creator>Mgr. Martina Černá, Ph.D.</dc:creator>
  <cp:lastModifiedBy>Mgr. Martina Černá, Ph.D.</cp:lastModifiedBy>
  <cp:revision>2</cp:revision>
  <dcterms:created xsi:type="dcterms:W3CDTF">2006-08-16T00:00:00Z</dcterms:created>
  <dcterms:modified xsi:type="dcterms:W3CDTF">2024-10-02T11:59:53Z</dcterms:modified>
  <dc:identifier>DAGSOa0rrVQ</dc:identifier>
</cp:coreProperties>
</file>