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7" r:id="rId2"/>
    <p:sldId id="268" r:id="rId3"/>
    <p:sldId id="269" r:id="rId4"/>
    <p:sldId id="256" r:id="rId5"/>
    <p:sldId id="257" r:id="rId6"/>
    <p:sldId id="258" r:id="rId7"/>
    <p:sldId id="259" r:id="rId8"/>
    <p:sldId id="266" r:id="rId9"/>
    <p:sldId id="261" r:id="rId10"/>
    <p:sldId id="271" r:id="rId11"/>
    <p:sldId id="263" r:id="rId12"/>
    <p:sldId id="272" r:id="rId13"/>
    <p:sldId id="27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15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6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9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793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4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31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4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4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3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6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0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6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3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2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6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9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vysocinapecuje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zimolova@nem-tr.cz" TargetMode="External"/><Relationship Id="rId2" Type="http://schemas.openxmlformats.org/officeDocument/2006/relationships/hyperlink" Target="mailto:sschmidtova@nem-tr.cz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mailto:lruzickova02@nem-tr.cz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Bc. Silvie </a:t>
            </a:r>
            <a:r>
              <a:rPr lang="cs-CZ" dirty="0" err="1"/>
              <a:t>schmidtová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059" y="696416"/>
            <a:ext cx="9137941" cy="3672384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koordinace zdravotně sociální práce a vzdělávání zdravotníků </a:t>
            </a:r>
            <a:br>
              <a:rPr lang="cs-CZ" sz="32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</a:br>
            <a:r>
              <a:rPr lang="cs-CZ" sz="32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v nemocnicích zřizovaných krajem vysočina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24005"/>
            <a:ext cx="2354878" cy="15417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437471"/>
            <a:ext cx="2354878" cy="1754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4764107"/>
            <a:ext cx="2354878" cy="16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3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" y="406399"/>
            <a:ext cx="5070763" cy="596669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406398"/>
            <a:ext cx="5310909" cy="596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1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dozvím více?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Kraj Vysočina – Vysočina pečuje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https://www.vysocinapecuje.cz/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54" y="1930400"/>
            <a:ext cx="4444491" cy="10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5919"/>
            <a:ext cx="6151418" cy="432928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7" y="2032000"/>
            <a:ext cx="6258635" cy="433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4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251643" cy="1811868"/>
          </a:xfrm>
        </p:spPr>
        <p:txBody>
          <a:bodyPr>
            <a:normAutofit/>
          </a:bodyPr>
          <a:lstStyle/>
          <a:p>
            <a:r>
              <a:rPr lang="cs-CZ" dirty="0"/>
              <a:t>„kdo zachrání jeden život, jakoby zachránil celý svět“ </a:t>
            </a:r>
            <a:br>
              <a:rPr lang="cs-CZ" dirty="0"/>
            </a:br>
            <a:r>
              <a:rPr lang="cs-CZ" dirty="0"/>
              <a:t>                                          </a:t>
            </a:r>
            <a:r>
              <a:rPr lang="cs-CZ" sz="2400" dirty="0"/>
              <a:t>židovské přísloví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POSTAVENÍ ZSP V NEMOCNICÍCH:</a:t>
            </a:r>
          </a:p>
          <a:p>
            <a:r>
              <a:rPr lang="cs-CZ" dirty="0"/>
              <a:t>ZDRAVOTNĚ SOCIÁLNÍ PRACOVNÍK</a:t>
            </a:r>
          </a:p>
          <a:p>
            <a:pPr marL="0" indent="0">
              <a:buNone/>
            </a:pPr>
            <a:r>
              <a:rPr lang="cs-CZ" dirty="0"/>
              <a:t>VS</a:t>
            </a:r>
          </a:p>
          <a:p>
            <a:r>
              <a:rPr lang="cs-CZ" dirty="0"/>
              <a:t> SOCIÁLNÍ SESTRA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PRESTIŽ ZDRAVOTNĚ SOCIÁLNÍ PRÁCE</a:t>
            </a:r>
          </a:p>
        </p:txBody>
      </p:sp>
      <p:pic>
        <p:nvPicPr>
          <p:cNvPr id="7" name="Obrázek 6" descr="Tick And Cross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1135687"/>
            <a:ext cx="2669309" cy="24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0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„UPROSTŘED PROBLÉMŮ LEŽÍ PŘÍLEŽITOST…“</a:t>
            </a:r>
          </a:p>
          <a:p>
            <a:pPr marL="0" indent="0">
              <a:buNone/>
            </a:pPr>
            <a:r>
              <a:rPr lang="cs-CZ" dirty="0"/>
              <a:t>	                                                                  Albert Einstein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2" y="3514023"/>
            <a:ext cx="3866138" cy="28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1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4782895"/>
            <a:ext cx="9642043" cy="1507067"/>
          </a:xfrm>
        </p:spPr>
        <p:txBody>
          <a:bodyPr/>
          <a:lstStyle/>
          <a:p>
            <a:r>
              <a:rPr lang="cs-CZ" dirty="0"/>
              <a:t>Zdravotně sociální pomezí v kraji vysočina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1"/>
            <a:ext cx="10113097" cy="4043218"/>
          </a:xfrm>
        </p:spPr>
        <p:txBody>
          <a:bodyPr>
            <a:normAutofit/>
          </a:bodyPr>
          <a:lstStyle/>
          <a:p>
            <a:r>
              <a:rPr lang="cs-CZ" dirty="0"/>
              <a:t>Koordinátoři pomoci – zdravotně sociální pracovníci ve všech nemocnicích zřizovaných Krajem Vysočina – Jihlava, Třebíč, Pelhřimov, Nové Město </a:t>
            </a:r>
            <a:br>
              <a:rPr lang="cs-CZ" dirty="0"/>
            </a:br>
            <a:r>
              <a:rPr lang="cs-CZ" dirty="0"/>
              <a:t>na Moravě, Havlíčkův Brod</a:t>
            </a:r>
          </a:p>
          <a:p>
            <a:r>
              <a:rPr lang="cs-CZ" dirty="0"/>
              <a:t>Zdravotně sociální práce již na akutním lůžku</a:t>
            </a:r>
          </a:p>
          <a:p>
            <a:r>
              <a:rPr lang="cs-CZ" dirty="0"/>
              <a:t>Podpora řešitelského týmu pro obtížně umístitelné pacienty a krizová lůžka </a:t>
            </a:r>
          </a:p>
          <a:p>
            <a:r>
              <a:rPr lang="cs-CZ" dirty="0"/>
              <a:t>Metodická podpora i pro ZSP z dalších nemocnic (nezřizované krajem, psychiatrické nemocnice)</a:t>
            </a:r>
          </a:p>
          <a:p>
            <a:r>
              <a:rPr lang="cs-CZ" dirty="0"/>
              <a:t>Tvorba metodiky pro ZSP v nemocnicích</a:t>
            </a:r>
          </a:p>
          <a:p>
            <a:r>
              <a:rPr lang="cs-CZ" dirty="0"/>
              <a:t>Pravidelné vzdělávání a supervize pro ZSP</a:t>
            </a:r>
          </a:p>
        </p:txBody>
      </p:sp>
    </p:spTree>
    <p:extLst>
      <p:ext uri="{BB962C8B-B14F-4D97-AF65-F5344CB8AC3E}">
        <p14:creationId xmlns:p14="http://schemas.microsoft.com/office/powerpoint/2010/main" val="306578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Plánované Vzdělávání zdravotníků v oblasti zdravotně sociální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685800"/>
            <a:ext cx="10510260" cy="3615267"/>
          </a:xfrm>
        </p:spPr>
        <p:txBody>
          <a:bodyPr/>
          <a:lstStyle/>
          <a:p>
            <a:r>
              <a:rPr lang="cs-CZ" dirty="0"/>
              <a:t>Vstupní vzdělávání – při nástupu do zaměstnání v nemocnici</a:t>
            </a:r>
          </a:p>
          <a:p>
            <a:r>
              <a:rPr lang="cs-CZ" dirty="0"/>
              <a:t>Vzdělávání zdravotníků – lékařů a zdravotních sester – v oblasti zdravotně sociální práce</a:t>
            </a:r>
          </a:p>
          <a:p>
            <a:r>
              <a:rPr lang="cs-CZ" dirty="0"/>
              <a:t>Proškolování již stávajícího personálu – změna nastavení a postoje k zdravotně sociálním pracovníkům</a:t>
            </a:r>
          </a:p>
          <a:p>
            <a:r>
              <a:rPr lang="cs-CZ" dirty="0"/>
              <a:t>Edukace personálu, proč je ZSP přínosem, práce v multidisciplinárním týmu</a:t>
            </a:r>
          </a:p>
          <a:p>
            <a:r>
              <a:rPr lang="cs-CZ" dirty="0"/>
              <a:t>Postavení, kompetence a role ZSP v nemocnicích</a:t>
            </a:r>
          </a:p>
        </p:txBody>
      </p:sp>
    </p:spTree>
    <p:extLst>
      <p:ext uri="{BB962C8B-B14F-4D97-AF65-F5344CB8AC3E}">
        <p14:creationId xmlns:p14="http://schemas.microsoft.com/office/powerpoint/2010/main" val="108220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Zdravotně sociální práce v nemocnici Třebíč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7212879" cy="1947333"/>
          </a:xfrm>
        </p:spPr>
        <p:txBody>
          <a:bodyPr/>
          <a:lstStyle/>
          <a:p>
            <a:r>
              <a:rPr lang="cs-CZ" dirty="0"/>
              <a:t>Propojení nemocničního prostředí a péče v domácím prostředí nebo v zařízení sociálních služeb.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82" y="4692073"/>
            <a:ext cx="3142570" cy="17549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82" y="342478"/>
            <a:ext cx="2733570" cy="18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v nemocnici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0" y="685800"/>
            <a:ext cx="10537971" cy="3615267"/>
          </a:xfrm>
        </p:spPr>
        <p:txBody>
          <a:bodyPr>
            <a:normAutofit/>
          </a:bodyPr>
          <a:lstStyle/>
          <a:p>
            <a:r>
              <a:rPr lang="cs-CZ" dirty="0"/>
              <a:t>Sociální poradenství již na „akutním“ lůžku (všechny chirurgické i nechirurgické obory, včetně dětského oddělení)</a:t>
            </a:r>
          </a:p>
          <a:p>
            <a:r>
              <a:rPr lang="cs-CZ" dirty="0"/>
              <a:t>Návrh dalšího postupu dle individuálních potřeb pacienta a jeho zdravotního stavu – péče v domácím prostředí, LDN, pobytová sociální služba</a:t>
            </a:r>
          </a:p>
          <a:p>
            <a:r>
              <a:rPr lang="cs-CZ" dirty="0"/>
              <a:t>Pomoc při řešení sociálního problému – např. pomoc při vyřizování sociálních dávek, při podání žádostí do pobytových sociálních služeb, pomoc při zajištění terénních zdravotních a sociálních služeb</a:t>
            </a:r>
          </a:p>
          <a:p>
            <a:r>
              <a:rPr lang="cs-CZ" dirty="0"/>
              <a:t>Základní poradenství v oblasti kompenzačních pomůcek</a:t>
            </a:r>
          </a:p>
          <a:p>
            <a:r>
              <a:rPr lang="cs-CZ" dirty="0"/>
              <a:t>Podpora pro pacienty i pečující</a:t>
            </a:r>
          </a:p>
          <a:p>
            <a:endParaRPr lang="cs-CZ" dirty="0"/>
          </a:p>
        </p:txBody>
      </p:sp>
      <p:pic>
        <p:nvPicPr>
          <p:cNvPr id="4" name="Obrázek 3" descr="cuidados paliativo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59" y="4045528"/>
            <a:ext cx="3796105" cy="25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 můžeme pomoci?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Senioři</a:t>
            </a:r>
          </a:p>
          <a:p>
            <a:r>
              <a:rPr lang="cs-CZ" dirty="0"/>
              <a:t>Nevyléčitelně nemocní lidé</a:t>
            </a:r>
          </a:p>
          <a:p>
            <a:r>
              <a:rPr lang="cs-CZ" dirty="0"/>
              <a:t>Lidé s mentálním nebo zdravotním postižením</a:t>
            </a:r>
          </a:p>
          <a:p>
            <a:r>
              <a:rPr lang="cs-CZ" dirty="0"/>
              <a:t>Lidé s psychickým onemocněním, lidé závislí na návykových látkách</a:t>
            </a:r>
          </a:p>
          <a:p>
            <a:r>
              <a:rPr lang="cs-CZ" dirty="0"/>
              <a:t>Lidé po úrazech, ohrožení sociálním vyloučením</a:t>
            </a:r>
          </a:p>
          <a:p>
            <a:r>
              <a:rPr lang="cs-CZ" dirty="0"/>
              <a:t>Lidé bez domova, lidé s kriminální minulostí</a:t>
            </a:r>
          </a:p>
          <a:p>
            <a:r>
              <a:rPr lang="cs-CZ" dirty="0"/>
              <a:t>Děti a mládež</a:t>
            </a:r>
          </a:p>
          <a:p>
            <a:endParaRPr lang="cs-CZ" dirty="0"/>
          </a:p>
        </p:txBody>
      </p:sp>
      <p:pic>
        <p:nvPicPr>
          <p:cNvPr id="5" name="Obrázek 4" descr="Vector gratis: La Multitud, Unidad, Elección - Image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47" y="2712179"/>
            <a:ext cx="4478481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kým spolupracujeme?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Odbor zdravotních a sociálních věcí příslušných úřadů, včetně OSPOD, obce</a:t>
            </a:r>
          </a:p>
          <a:p>
            <a:r>
              <a:rPr lang="cs-CZ" dirty="0"/>
              <a:t>Krajský úřad Kraje Vysočina </a:t>
            </a:r>
          </a:p>
          <a:p>
            <a:r>
              <a:rPr lang="cs-CZ" dirty="0"/>
              <a:t>Organizace poskytující sociální poradenství, služby a péči</a:t>
            </a:r>
          </a:p>
          <a:p>
            <a:r>
              <a:rPr lang="cs-CZ" dirty="0"/>
              <a:t>Úřad práce ČR, Okresní (Česká) správa sociálního zabezpečení</a:t>
            </a:r>
          </a:p>
          <a:p>
            <a:r>
              <a:rPr lang="cs-CZ" dirty="0"/>
              <a:t>Další instituce dle řešení aktuálního sociálního problému</a:t>
            </a:r>
          </a:p>
        </p:txBody>
      </p:sp>
      <p:pic>
        <p:nvPicPr>
          <p:cNvPr id="5" name="Obrázek 4" descr="File:4-set Venn diagram in red blue yellow and green.sv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73" y="3443086"/>
            <a:ext cx="3232727" cy="32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4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613" y="4932217"/>
            <a:ext cx="7840952" cy="1219201"/>
          </a:xfrm>
        </p:spPr>
        <p:txBody>
          <a:bodyPr/>
          <a:lstStyle/>
          <a:p>
            <a:r>
              <a:rPr lang="cs-CZ" dirty="0"/>
              <a:t>Koho můžete kontaktovat…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8868" y="415635"/>
            <a:ext cx="10270114" cy="483061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132E65"/>
                </a:solidFill>
                <a:latin typeface="Barlow"/>
              </a:rPr>
              <a:t>Kontakty na oddělení</a:t>
            </a:r>
          </a:p>
          <a:p>
            <a:pPr lvl="0">
              <a:buClr>
                <a:prstClr val="white"/>
              </a:buClr>
            </a:pPr>
            <a:r>
              <a:rPr lang="cs-CZ" sz="1700" dirty="0">
                <a:solidFill>
                  <a:srgbClr val="000000"/>
                </a:solidFill>
                <a:latin typeface="Barlow"/>
              </a:rPr>
              <a:t>Zdravotně sociální pracovník - Nemocnice Třebíč – akutní lůžka</a:t>
            </a:r>
            <a:br>
              <a:rPr lang="cs-CZ" sz="1700" dirty="0">
                <a:solidFill>
                  <a:srgbClr val="000000"/>
                </a:solidFill>
                <a:latin typeface="Barlow"/>
              </a:rPr>
            </a:br>
            <a:r>
              <a:rPr lang="cs-CZ" sz="1700" dirty="0">
                <a:solidFill>
                  <a:srgbClr val="000000"/>
                </a:solidFill>
                <a:latin typeface="Barlow"/>
              </a:rPr>
              <a:t>Bc. Silvie Schmidtová</a:t>
            </a:r>
            <a:br>
              <a:rPr lang="cs-CZ" sz="1700" dirty="0">
                <a:solidFill>
                  <a:srgbClr val="000000"/>
                </a:solidFill>
                <a:latin typeface="Barlow"/>
              </a:rPr>
            </a:br>
            <a:r>
              <a:rPr lang="cs-CZ" sz="1700" dirty="0">
                <a:solidFill>
                  <a:srgbClr val="000000"/>
                </a:solidFill>
                <a:latin typeface="Barlow"/>
              </a:rPr>
              <a:t>Telefon: 568 809 965, 704 984 766</a:t>
            </a:r>
            <a:br>
              <a:rPr lang="cs-CZ" sz="1700" dirty="0">
                <a:solidFill>
                  <a:srgbClr val="000000"/>
                </a:solidFill>
                <a:latin typeface="Barlow"/>
              </a:rPr>
            </a:br>
            <a:r>
              <a:rPr lang="cs-CZ" sz="1700" dirty="0">
                <a:solidFill>
                  <a:srgbClr val="000000"/>
                </a:solidFill>
                <a:latin typeface="Barlow"/>
              </a:rPr>
              <a:t>E-mail: </a:t>
            </a:r>
            <a:r>
              <a:rPr lang="cs-CZ" sz="1700" dirty="0">
                <a:solidFill>
                  <a:srgbClr val="E42C1E"/>
                </a:solidFill>
                <a:latin typeface="Barlow"/>
                <a:hlinkClick r:id="rId2"/>
              </a:rPr>
              <a:t>sschmidtova@nem-tr.cz</a:t>
            </a:r>
            <a:endParaRPr lang="cs-CZ" sz="1700" dirty="0">
              <a:solidFill>
                <a:srgbClr val="E42C1E"/>
              </a:solidFill>
              <a:latin typeface="Barlow"/>
            </a:endParaRPr>
          </a:p>
          <a:p>
            <a:pPr>
              <a:buClr>
                <a:prstClr val="white"/>
              </a:buClr>
            </a:pPr>
            <a:r>
              <a:rPr lang="cs-CZ" sz="1700" dirty="0">
                <a:solidFill>
                  <a:srgbClr val="000000"/>
                </a:solidFill>
                <a:latin typeface="Barlow"/>
              </a:rPr>
              <a:t>Zdravotně sociální pracovník - Nemocnice Třebíč – akutní lůžka</a:t>
            </a:r>
            <a:br>
              <a:rPr lang="cs-CZ" sz="1700" dirty="0">
                <a:solidFill>
                  <a:srgbClr val="000000"/>
                </a:solidFill>
                <a:latin typeface="Barlow"/>
              </a:rPr>
            </a:br>
            <a:r>
              <a:rPr lang="cs-CZ" sz="1700" dirty="0">
                <a:solidFill>
                  <a:srgbClr val="000000"/>
                </a:solidFill>
                <a:latin typeface="Barlow"/>
              </a:rPr>
              <a:t>Bc. Veronika Hromadová</a:t>
            </a:r>
            <a:br>
              <a:rPr lang="cs-CZ" sz="1700" dirty="0">
                <a:solidFill>
                  <a:srgbClr val="000000"/>
                </a:solidFill>
                <a:latin typeface="Barlow"/>
              </a:rPr>
            </a:br>
            <a:r>
              <a:rPr lang="cs-CZ" sz="1700" dirty="0">
                <a:solidFill>
                  <a:srgbClr val="000000"/>
                </a:solidFill>
                <a:latin typeface="Barlow"/>
              </a:rPr>
              <a:t>Telefon: 568 809 965, 604 908 277</a:t>
            </a:r>
            <a:br>
              <a:rPr lang="cs-CZ" sz="1700" dirty="0">
                <a:solidFill>
                  <a:srgbClr val="000000"/>
                </a:solidFill>
                <a:latin typeface="Barlow"/>
              </a:rPr>
            </a:br>
            <a:r>
              <a:rPr lang="cs-CZ" sz="1700" dirty="0">
                <a:solidFill>
                  <a:srgbClr val="000000"/>
                </a:solidFill>
                <a:latin typeface="Barlow"/>
              </a:rPr>
              <a:t>E-mail: </a:t>
            </a:r>
            <a:r>
              <a:rPr lang="cs-CZ" sz="1700" u="sng" dirty="0">
                <a:solidFill>
                  <a:schemeClr val="accent1"/>
                </a:solidFill>
                <a:latin typeface="Barlow"/>
              </a:rPr>
              <a:t>vhromadova@nem-tr.cz</a:t>
            </a:r>
            <a:r>
              <a:rPr lang="cs-CZ" sz="1700" dirty="0">
                <a:solidFill>
                  <a:srgbClr val="E42C1E"/>
                </a:solidFill>
                <a:latin typeface="Barlow"/>
              </a:rPr>
              <a:t> </a:t>
            </a:r>
            <a:endParaRPr lang="cs-CZ" sz="1700" dirty="0">
              <a:solidFill>
                <a:schemeClr val="bg1"/>
              </a:solidFill>
              <a:latin typeface="Barlow"/>
            </a:endParaRPr>
          </a:p>
          <a:p>
            <a:r>
              <a:rPr lang="cs-CZ" dirty="0">
                <a:solidFill>
                  <a:srgbClr val="000000"/>
                </a:solidFill>
                <a:latin typeface="Barlow"/>
              </a:rPr>
              <a:t>Zdravotně sociální pracovník - Nemocnice Třebíč - LDN</a:t>
            </a:r>
            <a:br>
              <a:rPr lang="cs-CZ" dirty="0">
                <a:solidFill>
                  <a:srgbClr val="000000"/>
                </a:solidFill>
                <a:latin typeface="Barlow"/>
              </a:rPr>
            </a:br>
            <a:r>
              <a:rPr lang="cs-CZ" dirty="0">
                <a:solidFill>
                  <a:srgbClr val="000000"/>
                </a:solidFill>
                <a:latin typeface="Barlow"/>
              </a:rPr>
              <a:t>Bc. Martina Zimolová</a:t>
            </a:r>
            <a:br>
              <a:rPr lang="cs-CZ" dirty="0">
                <a:solidFill>
                  <a:srgbClr val="000000"/>
                </a:solidFill>
                <a:latin typeface="Barlow"/>
              </a:rPr>
            </a:br>
            <a:r>
              <a:rPr lang="cs-CZ" dirty="0">
                <a:solidFill>
                  <a:srgbClr val="000000"/>
                </a:solidFill>
                <a:latin typeface="Barlow"/>
              </a:rPr>
              <a:t>Telefon: 568 809 369</a:t>
            </a:r>
            <a:br>
              <a:rPr lang="cs-CZ" dirty="0">
                <a:solidFill>
                  <a:srgbClr val="000000"/>
                </a:solidFill>
                <a:latin typeface="Barlow"/>
              </a:rPr>
            </a:br>
            <a:r>
              <a:rPr lang="cs-CZ" dirty="0">
                <a:solidFill>
                  <a:srgbClr val="000000"/>
                </a:solidFill>
                <a:latin typeface="Barlow"/>
              </a:rPr>
              <a:t>E-mail: </a:t>
            </a:r>
            <a:r>
              <a:rPr lang="cs-CZ" dirty="0">
                <a:solidFill>
                  <a:srgbClr val="E42C1E"/>
                </a:solidFill>
                <a:latin typeface="Barlow"/>
                <a:hlinkClick r:id="rId3"/>
              </a:rPr>
              <a:t>mzimolova@nem-tr.cz</a:t>
            </a:r>
            <a:endParaRPr lang="cs-CZ" dirty="0">
              <a:solidFill>
                <a:srgbClr val="000000"/>
              </a:solidFill>
              <a:latin typeface="Barlow"/>
            </a:endParaRPr>
          </a:p>
          <a:p>
            <a:r>
              <a:rPr lang="cs-CZ" dirty="0">
                <a:solidFill>
                  <a:srgbClr val="000000"/>
                </a:solidFill>
                <a:latin typeface="Barlow"/>
              </a:rPr>
              <a:t>Zdravotně sociální pracovník – LDN Moravské Budějovice                                                                 </a:t>
            </a:r>
            <a:br>
              <a:rPr lang="cs-CZ" dirty="0">
                <a:solidFill>
                  <a:srgbClr val="000000"/>
                </a:solidFill>
                <a:latin typeface="Barlow"/>
              </a:rPr>
            </a:br>
            <a:r>
              <a:rPr lang="cs-CZ" dirty="0">
                <a:solidFill>
                  <a:srgbClr val="000000"/>
                </a:solidFill>
                <a:latin typeface="Barlow"/>
              </a:rPr>
              <a:t>Mgr. Lenka Růžičková                                                                                                        </a:t>
            </a:r>
            <a:br>
              <a:rPr lang="cs-CZ" dirty="0">
                <a:solidFill>
                  <a:srgbClr val="000000"/>
                </a:solidFill>
                <a:latin typeface="Barlow"/>
              </a:rPr>
            </a:br>
            <a:r>
              <a:rPr lang="cs-CZ" dirty="0">
                <a:solidFill>
                  <a:srgbClr val="000000"/>
                </a:solidFill>
                <a:latin typeface="Barlow"/>
              </a:rPr>
              <a:t>Telefon: 568 809 112</a:t>
            </a:r>
            <a:br>
              <a:rPr lang="cs-CZ" dirty="0">
                <a:solidFill>
                  <a:srgbClr val="000000"/>
                </a:solidFill>
                <a:latin typeface="Barlow"/>
              </a:rPr>
            </a:br>
            <a:r>
              <a:rPr lang="cs-CZ" dirty="0">
                <a:solidFill>
                  <a:srgbClr val="000000"/>
                </a:solidFill>
                <a:latin typeface="Barlow"/>
              </a:rPr>
              <a:t>E-mail:  </a:t>
            </a:r>
            <a:r>
              <a:rPr lang="cs-CZ" dirty="0">
                <a:solidFill>
                  <a:srgbClr val="E42C1E"/>
                </a:solidFill>
                <a:latin typeface="Barlow"/>
                <a:hlinkClick r:id="rId4"/>
              </a:rPr>
              <a:t>lruzickova02@nem-tr.cz</a:t>
            </a:r>
            <a:endParaRPr lang="cs-CZ" dirty="0">
              <a:solidFill>
                <a:srgbClr val="000000"/>
              </a:solidFill>
              <a:latin typeface="Barlow"/>
            </a:endParaRPr>
          </a:p>
          <a:p>
            <a:endParaRPr lang="cs-CZ" dirty="0"/>
          </a:p>
        </p:txBody>
      </p:sp>
      <p:pic>
        <p:nvPicPr>
          <p:cNvPr id="4" name="Obrázek 3" descr="Kostenloses Foto zum Thema: altes telefon, antik, antiquitä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5" y="775852"/>
            <a:ext cx="3186548" cy="212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525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dozvím více?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NEMOCNICE TŘEBÍČ, příspěvková organizace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https://www.nem-tr.cz/socialne-zdravotni-oddeleni/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54" y="1588390"/>
            <a:ext cx="3917011" cy="28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2769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16408</TotalTime>
  <Words>731</Words>
  <Application>Microsoft Office PowerPoint</Application>
  <PresentationFormat>Širokoúhlá obrazovka</PresentationFormat>
  <Paragraphs>61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Barlow</vt:lpstr>
      <vt:lpstr>Century Gothic</vt:lpstr>
      <vt:lpstr>Wingdings 3</vt:lpstr>
      <vt:lpstr>Řez</vt:lpstr>
      <vt:lpstr>Bc. Silvie schmidtová</vt:lpstr>
      <vt:lpstr>Zdravotně sociální pomezí v kraji vysočina</vt:lpstr>
      <vt:lpstr>Plánované Vzdělávání zdravotníků v oblasti zdravotně sociální práce</vt:lpstr>
      <vt:lpstr>Zdravotně sociální práce v nemocnici Třebíč</vt:lpstr>
      <vt:lpstr>Péče v nemocnici</vt:lpstr>
      <vt:lpstr>Komu můžeme pomoci?</vt:lpstr>
      <vt:lpstr>S kým spolupracujeme?</vt:lpstr>
      <vt:lpstr>Koho můžete kontaktovat…</vt:lpstr>
      <vt:lpstr>Kde se dozvím více?</vt:lpstr>
      <vt:lpstr>Prezentace aplikace PowerPoint</vt:lpstr>
      <vt:lpstr>Kde se dozvím více?</vt:lpstr>
      <vt:lpstr>Prezentace aplikace PowerPoint</vt:lpstr>
      <vt:lpstr>„kdo zachrání jeden život, jakoby zachránil celý svět“                                            židovské přísloví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Zdravotně sociální poradenství pro občany jednoduše</dc:title>
  <dc:creator>Křížová Silvie Bc.</dc:creator>
  <cp:lastModifiedBy>Mgr. Martina Černá, Ph.D.</cp:lastModifiedBy>
  <cp:revision>32</cp:revision>
  <dcterms:created xsi:type="dcterms:W3CDTF">2021-10-24T18:44:45Z</dcterms:created>
  <dcterms:modified xsi:type="dcterms:W3CDTF">2024-10-02T12:00:43Z</dcterms:modified>
</cp:coreProperties>
</file>